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xls" ContentType="application/vnd.ms-excel"/>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0"/>
  </p:notesMasterIdLst>
  <p:handoutMasterIdLst>
    <p:handoutMasterId r:id="rId51"/>
  </p:handoutMasterIdLst>
  <p:sldIdLst>
    <p:sldId id="256" r:id="rId2"/>
    <p:sldId id="292" r:id="rId3"/>
    <p:sldId id="293" r:id="rId4"/>
    <p:sldId id="257" r:id="rId5"/>
    <p:sldId id="295" r:id="rId6"/>
    <p:sldId id="296" r:id="rId7"/>
    <p:sldId id="258" r:id="rId8"/>
    <p:sldId id="259" r:id="rId9"/>
    <p:sldId id="260" r:id="rId10"/>
    <p:sldId id="261" r:id="rId11"/>
    <p:sldId id="262" r:id="rId12"/>
    <p:sldId id="264" r:id="rId13"/>
    <p:sldId id="265" r:id="rId14"/>
    <p:sldId id="300" r:id="rId15"/>
    <p:sldId id="266" r:id="rId16"/>
    <p:sldId id="297" r:id="rId17"/>
    <p:sldId id="267" r:id="rId18"/>
    <p:sldId id="310" r:id="rId19"/>
    <p:sldId id="288" r:id="rId20"/>
    <p:sldId id="289" r:id="rId21"/>
    <p:sldId id="268" r:id="rId22"/>
    <p:sldId id="269" r:id="rId23"/>
    <p:sldId id="270" r:id="rId24"/>
    <p:sldId id="298" r:id="rId25"/>
    <p:sldId id="301" r:id="rId26"/>
    <p:sldId id="290" r:id="rId27"/>
    <p:sldId id="273" r:id="rId28"/>
    <p:sldId id="276" r:id="rId29"/>
    <p:sldId id="274" r:id="rId30"/>
    <p:sldId id="275" r:id="rId31"/>
    <p:sldId id="302" r:id="rId32"/>
    <p:sldId id="303" r:id="rId33"/>
    <p:sldId id="304" r:id="rId34"/>
    <p:sldId id="277" r:id="rId35"/>
    <p:sldId id="278" r:id="rId36"/>
    <p:sldId id="279" r:id="rId37"/>
    <p:sldId id="309" r:id="rId38"/>
    <p:sldId id="313" r:id="rId39"/>
    <p:sldId id="314" r:id="rId40"/>
    <p:sldId id="305" r:id="rId41"/>
    <p:sldId id="308" r:id="rId42"/>
    <p:sldId id="306" r:id="rId43"/>
    <p:sldId id="307" r:id="rId44"/>
    <p:sldId id="312" r:id="rId45"/>
    <p:sldId id="311" r:id="rId46"/>
    <p:sldId id="282" r:id="rId47"/>
    <p:sldId id="283" r:id="rId48"/>
    <p:sldId id="284" r:id="rId49"/>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100" autoAdjust="0"/>
    <p:restoredTop sz="94660"/>
  </p:normalViewPr>
  <p:slideViewPr>
    <p:cSldViewPr>
      <p:cViewPr>
        <p:scale>
          <a:sx n="97" d="100"/>
          <a:sy n="97" d="100"/>
        </p:scale>
        <p:origin x="-1314" y="-28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handoutMaster" Target="handoutMasters/handoutMaster1.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2.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a:defRPr sz="1200"/>
            </a:lvl1pPr>
          </a:lstStyle>
          <a:p>
            <a:fld id="{2532A578-F7B6-45F4-9686-085C5A72FE23}" type="datetimeFigureOut">
              <a:rPr lang="en-US" smtClean="0"/>
              <a:pPr/>
              <a:t>2/14/2013</a:t>
            </a:fld>
            <a:endParaRPr lang="en-US"/>
          </a:p>
        </p:txBody>
      </p:sp>
      <p:sp>
        <p:nvSpPr>
          <p:cNvPr id="4" name="Footer Placeholder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a:defRPr sz="1200"/>
            </a:lvl1pPr>
          </a:lstStyle>
          <a:p>
            <a:fld id="{05600277-AE32-4AC2-95E7-05EF04FEB193}" type="slidenum">
              <a:rPr lang="en-US" smtClean="0"/>
              <a:pPr/>
              <a:t>‹#›</a:t>
            </a:fld>
            <a:endParaRPr lang="en-US"/>
          </a:p>
        </p:txBody>
      </p:sp>
    </p:spTree>
    <p:extLst>
      <p:ext uri="{BB962C8B-B14F-4D97-AF65-F5344CB8AC3E}">
        <p14:creationId xmlns:p14="http://schemas.microsoft.com/office/powerpoint/2010/main" val="241097981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5138"/>
          </a:xfrm>
          <a:prstGeom prst="rect">
            <a:avLst/>
          </a:prstGeom>
        </p:spPr>
        <p:txBody>
          <a:bodyPr vert="horz" lIns="91440" tIns="45720" rIns="91440" bIns="45720" rtlCol="0"/>
          <a:lstStyle>
            <a:lvl1pPr algn="r">
              <a:defRPr sz="1200"/>
            </a:lvl1pPr>
          </a:lstStyle>
          <a:p>
            <a:fld id="{40FA424D-BB09-4695-B846-0A236F371EE2}" type="datetimeFigureOut">
              <a:rPr lang="en-US" smtClean="0"/>
              <a:pPr/>
              <a:t>2/14/2013</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16425"/>
            <a:ext cx="5607050" cy="4183063"/>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5138"/>
          </a:xfrm>
          <a:prstGeom prst="rect">
            <a:avLst/>
          </a:prstGeom>
        </p:spPr>
        <p:txBody>
          <a:bodyPr vert="horz" lIns="91440" tIns="45720" rIns="91440" bIns="45720" rtlCol="0" anchor="b"/>
          <a:lstStyle>
            <a:lvl1pPr algn="r">
              <a:defRPr sz="1200"/>
            </a:lvl1pPr>
          </a:lstStyle>
          <a:p>
            <a:fld id="{85A0F31C-2DA6-41BB-947A-F6E619DA0610}" type="slidenum">
              <a:rPr lang="en-US" smtClean="0"/>
              <a:pPr/>
              <a:t>‹#›</a:t>
            </a:fld>
            <a:endParaRPr lang="en-US"/>
          </a:p>
        </p:txBody>
      </p:sp>
    </p:spTree>
    <p:extLst>
      <p:ext uri="{BB962C8B-B14F-4D97-AF65-F5344CB8AC3E}">
        <p14:creationId xmlns:p14="http://schemas.microsoft.com/office/powerpoint/2010/main" val="29119045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5A0F31C-2DA6-41BB-947A-F6E619DA0610}" type="slidenum">
              <a:rPr lang="en-US" smtClean="0"/>
              <a:pPr/>
              <a:t>31</a:t>
            </a:fld>
            <a:endParaRPr lang="en-US"/>
          </a:p>
        </p:txBody>
      </p:sp>
    </p:spTree>
    <p:extLst>
      <p:ext uri="{BB962C8B-B14F-4D97-AF65-F5344CB8AC3E}">
        <p14:creationId xmlns:p14="http://schemas.microsoft.com/office/powerpoint/2010/main" val="11527728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0"/>
            <a:ext cx="7848600" cy="1927225"/>
          </a:xfrm>
        </p:spPr>
        <p:txBody>
          <a:bodyPr anchor="b">
            <a:noAutofit/>
          </a:bodyPr>
          <a:lstStyle>
            <a:lvl1pPr>
              <a:defRPr sz="5400" cap="all" baseline="0"/>
            </a:lvl1pPr>
          </a:lstStyle>
          <a:p>
            <a:r>
              <a:rPr lang="en-US" smtClean="0"/>
              <a:t>Click to edit Master title style</a:t>
            </a:r>
            <a:endParaRPr lang="en-US" dirty="0"/>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21C238DB-D311-4064-A622-3E9916822F2C}" type="datetime1">
              <a:rPr lang="en-US" smtClean="0"/>
              <a:pPr/>
              <a:t>2/14/2013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35B472-F28C-46A2-9CA4-17A72E17B526}" type="slidenum">
              <a:rPr lang="en-US" smtClean="0"/>
              <a:pPr/>
              <a:t>‹#›</a:t>
            </a:fld>
            <a:endParaRPr lang="en-US"/>
          </a:p>
        </p:txBody>
      </p:sp>
      <p:cxnSp>
        <p:nvCxnSpPr>
          <p:cNvPr id="8" name="Straight Connector 7"/>
          <p:cNvCxnSpPr/>
          <p:nvPr/>
        </p:nvCxnSpPr>
        <p:spPr>
          <a:xfrm>
            <a:off x="685800" y="3398520"/>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B525145-EA71-42A4-89C5-E5CD91D75010}" type="datetime1">
              <a:rPr lang="en-US" smtClean="0"/>
              <a:pPr/>
              <a:t>2/14/2013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35B472-F28C-46A2-9CA4-17A72E17B526}"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CE85416-9E13-4830-8526-0F2968D6CD1B}" type="datetime1">
              <a:rPr lang="en-US" smtClean="0"/>
              <a:pPr/>
              <a:t>2/14/2013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35B472-F28C-46A2-9CA4-17A72E17B526}"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02E4E92-F3C1-4C36-81D8-CF51591EF4B4}" type="datetime1">
              <a:rPr lang="en-US" smtClean="0"/>
              <a:pPr/>
              <a:t>2/14/2013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35B472-F28C-46A2-9CA4-17A72E17B526}"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2362200"/>
            <a:ext cx="7772400" cy="2200275"/>
          </a:xfrm>
        </p:spPr>
        <p:txBody>
          <a:bodyPr anchor="b">
            <a:normAutofit/>
          </a:bodyPr>
          <a:lstStyle>
            <a:lvl1pPr algn="l">
              <a:defRPr sz="48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4626864"/>
            <a:ext cx="77724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1D87BDE-BAF9-49B8-A834-82BF7549E6F3}" type="datetime1">
              <a:rPr lang="en-US" smtClean="0"/>
              <a:pPr/>
              <a:t>2/14/2013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35B472-F28C-46A2-9CA4-17A72E17B526}" type="slidenum">
              <a:rPr lang="en-US" smtClean="0"/>
              <a:pPr/>
              <a:t>‹#›</a:t>
            </a:fld>
            <a:endParaRPr lang="en-US"/>
          </a:p>
        </p:txBody>
      </p:sp>
      <p:cxnSp>
        <p:nvCxnSpPr>
          <p:cNvPr id="7" name="Straight Connector 6"/>
          <p:cNvCxnSpPr/>
          <p:nvPr/>
        </p:nvCxnSpPr>
        <p:spPr>
          <a:xfrm>
            <a:off x="731520" y="4599432"/>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6DD672A4-A30F-42E9-B12D-778CA33F1CDE}" type="datetime1">
              <a:rPr lang="en-US" smtClean="0"/>
              <a:pPr/>
              <a:t>2/14/2013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35B472-F28C-46A2-9CA4-17A72E17B526}"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5488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080DE16B-B8F9-40DC-AB3F-F0073009B748}" type="datetime1">
              <a:rPr lang="en-US" smtClean="0"/>
              <a:pPr/>
              <a:t>2/14/2013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035B472-F28C-46A2-9CA4-17A72E17B526}" type="slidenum">
              <a:rPr lang="en-US" smtClean="0"/>
              <a:pPr/>
              <a:t>‹#›</a:t>
            </a:fld>
            <a:endParaRPr lang="en-US"/>
          </a:p>
        </p:txBody>
      </p:sp>
      <p:cxnSp>
        <p:nvCxnSpPr>
          <p:cNvPr id="11" name="Straight Connector 10"/>
          <p:cNvCxnSpPr/>
          <p:nvPr/>
        </p:nvCxnSpPr>
        <p:spPr>
          <a:xfrm rot="5400000">
            <a:off x="2217817" y="4045823"/>
            <a:ext cx="4709160" cy="7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D22778D-8EE2-4BD2-BBCA-98C19BB859F7}" type="datetime1">
              <a:rPr lang="en-US" smtClean="0"/>
              <a:pPr/>
              <a:t>2/14/2013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035B472-F28C-46A2-9CA4-17A72E17B526}"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DC0FC79-B6DE-43A8-AD89-30D152CEDBAA}" type="datetime1">
              <a:rPr lang="en-US" smtClean="0"/>
              <a:pPr/>
              <a:t>2/14/2013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035B472-F28C-46A2-9CA4-17A72E17B526}"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B26BD17-796B-48CD-89F9-1AB252CC1D22}" type="datetime1">
              <a:rPr lang="en-US" smtClean="0"/>
              <a:pPr/>
              <a:t>2/14/2013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35B472-F28C-46A2-9CA4-17A72E17B526}" type="slidenum">
              <a:rPr lang="en-US" smtClean="0"/>
              <a:pPr/>
              <a:t>‹#›</a:t>
            </a:fld>
            <a:endParaRPr lang="en-US"/>
          </a:p>
        </p:txBody>
      </p:sp>
      <p:cxnSp>
        <p:nvCxnSpPr>
          <p:cNvPr id="9" name="Straight Connector 8"/>
          <p:cNvCxnSpPr/>
          <p:nvPr/>
        </p:nvCxnSpPr>
        <p:spPr>
          <a:xfrm rot="5400000">
            <a:off x="-13116" y="3580206"/>
            <a:ext cx="557784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1BEC41E-C7F3-43AF-9454-EC8C51D0C4B4}" type="datetime1">
              <a:rPr lang="en-US" smtClean="0"/>
              <a:pPr/>
              <a:t>2/14/2013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35B472-F28C-46A2-9CA4-17A72E17B526}"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10" name="Rectangle 9"/>
          <p:cNvSpPr/>
          <p:nvPr/>
        </p:nvSpPr>
        <p:spPr>
          <a:xfrm>
            <a:off x="0" y="220786"/>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57200" y="533400"/>
            <a:ext cx="8229600" cy="9906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876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p:nvPr/>
        </p:nvSpPr>
        <p:spPr>
          <a:xfrm>
            <a:off x="0" y="0"/>
            <a:ext cx="914400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2"/>
          </p:nvPr>
        </p:nvSpPr>
        <p:spPr>
          <a:xfrm>
            <a:off x="457200" y="18288"/>
            <a:ext cx="2895600" cy="329184"/>
          </a:xfrm>
          <a:prstGeom prst="rect">
            <a:avLst/>
          </a:prstGeom>
        </p:spPr>
        <p:txBody>
          <a:bodyPr vert="horz" lIns="91440" tIns="45720" rIns="91440" bIns="45720" rtlCol="0" anchor="ctr"/>
          <a:lstStyle>
            <a:lvl1pPr algn="l">
              <a:defRPr sz="1200">
                <a:solidFill>
                  <a:srgbClr val="FFFFFF"/>
                </a:solidFill>
              </a:defRPr>
            </a:lvl1pPr>
          </a:lstStyle>
          <a:p>
            <a:fld id="{DCC5BD6D-B8AE-4A38-9710-1CADA8026AB6}" type="datetime1">
              <a:rPr lang="en-US" smtClean="0"/>
              <a:pPr/>
              <a:t>2/14/2013</a:t>
            </a:fld>
            <a:endParaRPr lang="en-US"/>
          </a:p>
        </p:txBody>
      </p:sp>
      <p:sp>
        <p:nvSpPr>
          <p:cNvPr id="5" name="Footer Placeholder 4"/>
          <p:cNvSpPr>
            <a:spLocks noGrp="1"/>
          </p:cNvSpPr>
          <p:nvPr>
            <p:ph type="ftr" sz="quarter" idx="3"/>
          </p:nvPr>
        </p:nvSpPr>
        <p:spPr>
          <a:xfrm>
            <a:off x="3429000" y="18288"/>
            <a:ext cx="4114800" cy="329184"/>
          </a:xfrm>
          <a:prstGeom prst="rect">
            <a:avLst/>
          </a:prstGeom>
        </p:spPr>
        <p:txBody>
          <a:bodyPr vert="horz" lIns="91440" tIns="45720" rIns="91440" bIns="45720" rtlCol="0" anchor="ctr"/>
          <a:lstStyle>
            <a:lvl1pPr algn="ctr">
              <a:defRPr sz="1200">
                <a:solidFill>
                  <a:srgbClr val="FFFFFF"/>
                </a:solidFill>
              </a:defRPr>
            </a:lvl1pPr>
          </a:lstStyle>
          <a:p>
            <a:endParaRPr lang="en-US"/>
          </a:p>
        </p:txBody>
      </p:sp>
      <p:sp>
        <p:nvSpPr>
          <p:cNvPr id="6" name="Slide Number Placeholder 5"/>
          <p:cNvSpPr>
            <a:spLocks noGrp="1"/>
          </p:cNvSpPr>
          <p:nvPr>
            <p:ph type="sldNum" sz="quarter" idx="4"/>
          </p:nvPr>
        </p:nvSpPr>
        <p:spPr>
          <a:xfrm>
            <a:off x="7620000" y="18288"/>
            <a:ext cx="1066800" cy="329184"/>
          </a:xfrm>
          <a:prstGeom prst="rect">
            <a:avLst/>
          </a:prstGeom>
        </p:spPr>
        <p:txBody>
          <a:bodyPr vert="horz" lIns="91440" tIns="45720" rIns="91440" bIns="45720" rtlCol="0" anchor="ctr"/>
          <a:lstStyle>
            <a:lvl1pPr algn="l">
              <a:defRPr sz="1400" b="1">
                <a:solidFill>
                  <a:srgbClr val="FFFFFF"/>
                </a:solidFill>
              </a:defRPr>
            </a:lvl1pPr>
          </a:lstStyle>
          <a:p>
            <a:fld id="{7035B472-F28C-46A2-9CA4-17A72E17B526}"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spcBef>
          <a:spcPct val="0"/>
        </a:spcBef>
        <a:buNone/>
        <a:defRPr sz="4000" kern="1200" spc="-100" baseline="0">
          <a:solidFill>
            <a:schemeClr val="tx2"/>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jpe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3.jpeg"/><Relationship Id="rId5" Type="http://schemas.openxmlformats.org/officeDocument/2006/relationships/image" Target="../media/image12.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5.wmf"/><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7.w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www.lenoxtwp.org/"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www.lenoxtwp.org/" TargetMode="External"/><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3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32.emf"/><Relationship Id="rId4" Type="http://schemas.openxmlformats.org/officeDocument/2006/relationships/oleObject" Target="../embeddings/Microsoft_Excel_97-2003_Worksheet1.xls"/></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3.w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mailto:scianfera@lenoxtwp.org" TargetMode="External"/><Relationship Id="rId2" Type="http://schemas.openxmlformats.org/officeDocument/2006/relationships/hyperlink" Target="mailto:lgriffin@lenoxtwp.org" TargetMode="External"/><Relationship Id="rId1" Type="http://schemas.openxmlformats.org/officeDocument/2006/relationships/slideLayout" Target="../slideLayouts/slideLayout4.xml"/><Relationship Id="rId4" Type="http://schemas.openxmlformats.org/officeDocument/2006/relationships/hyperlink" Target="mailto:cmarin@lenoxtwp.org"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4.xml"/><Relationship Id="rId5" Type="http://schemas.openxmlformats.org/officeDocument/2006/relationships/image" Target="../media/image8.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2" Type="http://schemas.openxmlformats.org/officeDocument/2006/relationships/hyperlink" Target="http://www.bls.gov/cpi" TargetMode="Externa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1"/>
          </p:nvPr>
        </p:nvSpPr>
        <p:spPr>
          <a:xfrm>
            <a:off x="6096000" y="5410200"/>
            <a:ext cx="3810000" cy="4718304"/>
          </a:xfrm>
        </p:spPr>
        <p:txBody>
          <a:bodyPr>
            <a:normAutofit/>
          </a:bodyPr>
          <a:lstStyle/>
          <a:p>
            <a:pPr marL="0" indent="0" algn="ctr">
              <a:buNone/>
            </a:pPr>
            <a:endParaRPr lang="en-US" sz="1800" dirty="0" smtClean="0"/>
          </a:p>
          <a:p>
            <a:pPr marL="0" indent="0" algn="ctr">
              <a:buNone/>
            </a:pPr>
            <a:r>
              <a:rPr lang="en-US" sz="1800" dirty="0" smtClean="0"/>
              <a:t>January 15</a:t>
            </a:r>
            <a:r>
              <a:rPr lang="en-US" sz="1800" baseline="30000" dirty="0" smtClean="0"/>
              <a:t>th</a:t>
            </a:r>
            <a:r>
              <a:rPr lang="en-US" sz="1800" dirty="0" smtClean="0"/>
              <a:t>, 2013</a:t>
            </a:r>
          </a:p>
          <a:p>
            <a:pPr marL="0" indent="0" algn="ctr">
              <a:buNone/>
            </a:pPr>
            <a:r>
              <a:rPr lang="en-US" sz="1800" dirty="0" smtClean="0"/>
              <a:t>7PM-9PM</a:t>
            </a:r>
          </a:p>
          <a:p>
            <a:pPr marL="0" indent="0" algn="ctr">
              <a:buNone/>
            </a:pPr>
            <a:r>
              <a:rPr lang="en-US" sz="1800" dirty="0" smtClean="0"/>
              <a:t>Lenox Twp Hall</a:t>
            </a:r>
          </a:p>
        </p:txBody>
      </p:sp>
      <p:sp>
        <p:nvSpPr>
          <p:cNvPr id="6" name="Content Placeholder 5"/>
          <p:cNvSpPr>
            <a:spLocks noGrp="1"/>
          </p:cNvSpPr>
          <p:nvPr>
            <p:ph sz="half" idx="2"/>
          </p:nvPr>
        </p:nvSpPr>
        <p:spPr>
          <a:xfrm>
            <a:off x="1981200" y="2133600"/>
            <a:ext cx="4800600" cy="4953000"/>
          </a:xfrm>
        </p:spPr>
        <p:txBody>
          <a:bodyPr>
            <a:normAutofit/>
          </a:bodyPr>
          <a:lstStyle/>
          <a:p>
            <a:pPr marL="0" indent="0" algn="ctr">
              <a:buNone/>
            </a:pPr>
            <a:r>
              <a:rPr lang="en-US" sz="3000" b="1" dirty="0" smtClean="0">
                <a:latin typeface="Arial" pitchFamily="34" charset="0"/>
                <a:cs typeface="Arial" pitchFamily="34" charset="0"/>
              </a:rPr>
              <a:t>Lenox Township</a:t>
            </a:r>
          </a:p>
          <a:p>
            <a:pPr marL="0" indent="0" algn="ctr">
              <a:buNone/>
            </a:pPr>
            <a:r>
              <a:rPr lang="en-US" b="1" dirty="0" smtClean="0">
                <a:latin typeface="Arial" pitchFamily="34" charset="0"/>
                <a:cs typeface="Arial" pitchFamily="34" charset="0"/>
              </a:rPr>
              <a:t>Property Appeals Process</a:t>
            </a:r>
          </a:p>
          <a:p>
            <a:pPr marL="0" indent="0" algn="just">
              <a:buNone/>
            </a:pPr>
            <a:r>
              <a:rPr lang="en-US" sz="2200" dirty="0" smtClean="0">
                <a:latin typeface="Arial" pitchFamily="34" charset="0"/>
                <a:cs typeface="Arial" pitchFamily="34" charset="0"/>
              </a:rPr>
              <a:t>Understanding the assessment change notice and preparing for the March Board of Review. The Seminar will also include a question &amp; answer session with Lenox Township Assessing Department.</a:t>
            </a:r>
          </a:p>
          <a:p>
            <a:pPr marL="0" indent="0" algn="ctr">
              <a:buNone/>
            </a:pPr>
            <a:endParaRPr lang="en-US" sz="2200" dirty="0" smtClean="0">
              <a:latin typeface="Arial" pitchFamily="34" charset="0"/>
              <a:cs typeface="Arial" pitchFamily="34" charset="0"/>
            </a:endParaRPr>
          </a:p>
          <a:p>
            <a:pPr marL="0" indent="0" algn="ctr">
              <a:buNone/>
            </a:pPr>
            <a:r>
              <a:rPr lang="en-US" sz="2200" dirty="0" smtClean="0">
                <a:latin typeface="Arial" pitchFamily="34" charset="0"/>
                <a:cs typeface="Arial" pitchFamily="34" charset="0"/>
              </a:rPr>
              <a:t>Seminar Location</a:t>
            </a:r>
            <a:endParaRPr lang="en-US" sz="2200" dirty="0">
              <a:latin typeface="Arial" pitchFamily="34" charset="0"/>
              <a:cs typeface="Arial" pitchFamily="34" charset="0"/>
            </a:endParaRPr>
          </a:p>
          <a:p>
            <a:pPr marL="0" indent="0" algn="ctr">
              <a:buNone/>
            </a:pPr>
            <a:r>
              <a:rPr lang="en-US" sz="2400" dirty="0" smtClean="0">
                <a:latin typeface="Arial" pitchFamily="34" charset="0"/>
                <a:cs typeface="Arial" pitchFamily="34" charset="0"/>
              </a:rPr>
              <a:t>Lenox Township Hall</a:t>
            </a:r>
          </a:p>
        </p:txBody>
      </p:sp>
      <p:sp>
        <p:nvSpPr>
          <p:cNvPr id="2" name="Slide Number Placeholder 1"/>
          <p:cNvSpPr>
            <a:spLocks noGrp="1"/>
          </p:cNvSpPr>
          <p:nvPr>
            <p:ph type="sldNum" sz="quarter" idx="12"/>
          </p:nvPr>
        </p:nvSpPr>
        <p:spPr/>
        <p:txBody>
          <a:bodyPr/>
          <a:lstStyle/>
          <a:p>
            <a:fld id="{7035B472-F28C-46A2-9CA4-17A72E17B526}" type="slidenum">
              <a:rPr lang="en-US" smtClean="0"/>
              <a:pPr/>
              <a:t>1</a:t>
            </a:fld>
            <a:endParaRPr lang="en-US"/>
          </a:p>
        </p:txBody>
      </p:sp>
      <p:sp>
        <p:nvSpPr>
          <p:cNvPr id="8" name="Rectangle 7"/>
          <p:cNvSpPr/>
          <p:nvPr/>
        </p:nvSpPr>
        <p:spPr>
          <a:xfrm>
            <a:off x="-304800" y="310277"/>
            <a:ext cx="9672083" cy="2585323"/>
          </a:xfrm>
          <a:prstGeom prst="rect">
            <a:avLst/>
          </a:prstGeom>
          <a:noFill/>
        </p:spPr>
        <p:txBody>
          <a:bodyPr wrap="square" lIns="91440" tIns="45720" rIns="91440" bIns="45720">
            <a:spAutoFit/>
          </a:bodyPr>
          <a:lstStyle/>
          <a:p>
            <a:pPr algn="ctr"/>
            <a:r>
              <a:rPr lang="en-US" sz="5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itchFamily="34" charset="0"/>
                <a:cs typeface="Arial" pitchFamily="34" charset="0"/>
              </a:rPr>
              <a:t>Property Assessment Seminar</a:t>
            </a:r>
          </a:p>
          <a:p>
            <a:pPr algn="ctr"/>
            <a:endParaRPr lang="en-US" sz="5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Tree>
    <p:extLst>
      <p:ext uri="{BB962C8B-B14F-4D97-AF65-F5344CB8AC3E}">
        <p14:creationId xmlns:p14="http://schemas.microsoft.com/office/powerpoint/2010/main" val="2925649471"/>
      </p:ext>
    </p:extLst>
  </p:cSld>
  <p:clrMapOvr>
    <a:masterClrMapping/>
  </p:clrMapOvr>
  <p:transition spd="med">
    <p:fade thruBlk="1"/>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 y="533400"/>
            <a:ext cx="8839200" cy="6155531"/>
          </a:xfrm>
          <a:prstGeom prst="rect">
            <a:avLst/>
          </a:prstGeom>
          <a:noFill/>
        </p:spPr>
        <p:txBody>
          <a:bodyPr wrap="square" rtlCol="0">
            <a:spAutoFit/>
          </a:bodyPr>
          <a:lstStyle/>
          <a:p>
            <a:pPr algn="ctr"/>
            <a:r>
              <a:rPr lang="en-US" sz="2400" b="1" dirty="0" smtClean="0"/>
              <a:t>THE GENERAL PROPERTY TAX ACT (EXCERPT)</a:t>
            </a:r>
          </a:p>
          <a:p>
            <a:pPr algn="ctr"/>
            <a:r>
              <a:rPr lang="en-US" sz="2400" b="1" dirty="0" smtClean="0"/>
              <a:t>Act 206 of 1893</a:t>
            </a:r>
          </a:p>
          <a:p>
            <a:endParaRPr lang="en-US" dirty="0"/>
          </a:p>
          <a:p>
            <a:r>
              <a:rPr lang="en-US" sz="2000" b="1" dirty="0" smtClean="0"/>
              <a:t>211.27 </a:t>
            </a:r>
            <a:r>
              <a:rPr lang="en-US" dirty="0" smtClean="0"/>
              <a:t>“True cash value” defined; considerations in determining value; indicating exclusions from true cash value on assessment roll; subsection (2) applicable only to residential property; repairs considered normal maintenance; exclusions from real estate sales data; “present economic income” defined; applicability of subsection (4); “nonprofit cooperate housing corporation” defined; value of transferred property; “purchase price” defined; additional definitions; “standard too” defined.</a:t>
            </a:r>
          </a:p>
          <a:p>
            <a:endParaRPr lang="en-US" dirty="0"/>
          </a:p>
          <a:p>
            <a:r>
              <a:rPr lang="en-US" sz="2000" b="1" dirty="0" smtClean="0"/>
              <a:t>Sec. 27</a:t>
            </a:r>
            <a:r>
              <a:rPr lang="en-US" dirty="0" smtClean="0"/>
              <a:t>.</a:t>
            </a:r>
          </a:p>
          <a:p>
            <a:r>
              <a:rPr lang="en-US" dirty="0" smtClean="0"/>
              <a:t>(1) </a:t>
            </a:r>
            <a:r>
              <a:rPr lang="en-US" b="1" dirty="0" smtClean="0"/>
              <a:t>As used in this act, “true cash value” means the usual selling price </a:t>
            </a:r>
            <a:r>
              <a:rPr lang="en-US" dirty="0" smtClean="0"/>
              <a:t>at the place where the property to which the term is applied is at the time of assessment, being the price that could be obtained for the property at private sale, and not at auction sale except as otherwise provided in this section, or at forced sale. The usual selling price may include sales at public auction held by a nongovernmental agency or person if those sales have become a common method of acquisition in the jurisdiction for the class of property being valued. The usual selling price does not include sales at public action if the sale is part of a liquidation of the seller’s assets in a bankruptcy proceeding or if the seller is unable to use common marketing techniques to obtain the usual selling price for the property.</a:t>
            </a:r>
            <a:endParaRPr lang="en-US" dirty="0"/>
          </a:p>
        </p:txBody>
      </p:sp>
      <p:sp>
        <p:nvSpPr>
          <p:cNvPr id="3" name="Slide Number Placeholder 2"/>
          <p:cNvSpPr>
            <a:spLocks noGrp="1"/>
          </p:cNvSpPr>
          <p:nvPr>
            <p:ph type="sldNum" sz="quarter" idx="12"/>
          </p:nvPr>
        </p:nvSpPr>
        <p:spPr/>
        <p:txBody>
          <a:bodyPr/>
          <a:lstStyle/>
          <a:p>
            <a:fld id="{7035B472-F28C-46A2-9CA4-17A72E17B526}" type="slidenum">
              <a:rPr lang="en-US" smtClean="0"/>
              <a:pPr/>
              <a:t>10</a:t>
            </a:fld>
            <a:endParaRPr lang="en-US"/>
          </a:p>
        </p:txBody>
      </p:sp>
    </p:spTree>
    <p:extLst>
      <p:ext uri="{BB962C8B-B14F-4D97-AF65-F5344CB8AC3E}">
        <p14:creationId xmlns:p14="http://schemas.microsoft.com/office/powerpoint/2010/main" val="2817355461"/>
      </p:ext>
    </p:extLst>
  </p:cSld>
  <p:clrMapOvr>
    <a:masterClrMapping/>
  </p:clrMapOvr>
  <p:transition spd="med">
    <p:pull dir="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990600"/>
          </a:xfrm>
        </p:spPr>
        <p:txBody>
          <a:bodyPr>
            <a:normAutofit/>
          </a:bodyPr>
          <a:lstStyle/>
          <a:p>
            <a:pPr algn="ctr"/>
            <a:r>
              <a:rPr lang="en-US" sz="4400" dirty="0" smtClean="0"/>
              <a:t>IRM and Proposal “A”</a:t>
            </a:r>
            <a:endParaRPr lang="en-US" sz="4400" dirty="0"/>
          </a:p>
        </p:txBody>
      </p:sp>
      <p:sp>
        <p:nvSpPr>
          <p:cNvPr id="4" name="Content Placeholder 3"/>
          <p:cNvSpPr>
            <a:spLocks noGrp="1"/>
          </p:cNvSpPr>
          <p:nvPr>
            <p:ph idx="1"/>
          </p:nvPr>
        </p:nvSpPr>
        <p:spPr>
          <a:xfrm>
            <a:off x="152400" y="1066800"/>
            <a:ext cx="8763000" cy="5105400"/>
          </a:xfrm>
        </p:spPr>
        <p:txBody>
          <a:bodyPr>
            <a:normAutofit fontScale="77500" lnSpcReduction="20000"/>
          </a:bodyPr>
          <a:lstStyle/>
          <a:p>
            <a:pPr marL="0" indent="0">
              <a:buNone/>
            </a:pPr>
            <a:r>
              <a:rPr lang="en-US" sz="3600" b="1" dirty="0" smtClean="0">
                <a:effectLst>
                  <a:outerShdw blurRad="38100" dist="38100" dir="2700000" algn="tl">
                    <a:srgbClr val="000000">
                      <a:alpha val="43137"/>
                    </a:srgbClr>
                  </a:outerShdw>
                </a:effectLst>
              </a:rPr>
              <a:t>Increased SEV/TV Increase</a:t>
            </a:r>
          </a:p>
          <a:p>
            <a:pPr marL="0" indent="0">
              <a:buNone/>
            </a:pPr>
            <a:r>
              <a:rPr lang="en-US" sz="3100" dirty="0" smtClean="0"/>
              <a:t>Last year, your home valued at $200,000 (true cash value) had a $100,000 State Equalized Value (SEV), and a Taxable Value (TV) of $80,000.</a:t>
            </a:r>
          </a:p>
          <a:p>
            <a:pPr marL="0" indent="0">
              <a:buNone/>
            </a:pPr>
            <a:endParaRPr lang="en-US" sz="3100" dirty="0"/>
          </a:p>
          <a:p>
            <a:pPr marL="0" indent="0">
              <a:buNone/>
            </a:pPr>
            <a:r>
              <a:rPr lang="en-US" sz="3100" dirty="0" smtClean="0"/>
              <a:t>A Study of sales in the neighborhood shows the true cash value of your property has increased to $220,000 for the current year.</a:t>
            </a:r>
          </a:p>
          <a:p>
            <a:pPr marL="0" indent="0">
              <a:buNone/>
            </a:pPr>
            <a:endParaRPr lang="en-US" sz="3100" dirty="0"/>
          </a:p>
          <a:p>
            <a:pPr marL="0" indent="0">
              <a:buNone/>
            </a:pPr>
            <a:r>
              <a:rPr lang="en-US" sz="3100" dirty="0" smtClean="0"/>
              <a:t>Current Year:</a:t>
            </a:r>
          </a:p>
          <a:p>
            <a:pPr marL="0" indent="0">
              <a:buNone/>
            </a:pPr>
            <a:r>
              <a:rPr lang="en-US" sz="3100" dirty="0" smtClean="0"/>
              <a:t>Assessed Value (AV) is (1/2 of $220,000)……..$110,000</a:t>
            </a:r>
          </a:p>
          <a:p>
            <a:pPr marL="0" indent="0">
              <a:buNone/>
            </a:pPr>
            <a:r>
              <a:rPr lang="en-US" sz="3100" dirty="0" smtClean="0"/>
              <a:t>SEV (tentative) is………………………………….$110,000</a:t>
            </a:r>
          </a:p>
          <a:p>
            <a:pPr marL="0" indent="0">
              <a:buNone/>
            </a:pPr>
            <a:r>
              <a:rPr lang="en-US" sz="3100" dirty="0" smtClean="0"/>
              <a:t>Capped Value (CV) is ($80,000x1.024)*………..$ 81,920</a:t>
            </a:r>
          </a:p>
          <a:p>
            <a:pPr marL="0" indent="0">
              <a:buNone/>
            </a:pPr>
            <a:endParaRPr lang="en-US" sz="3100" dirty="0"/>
          </a:p>
          <a:p>
            <a:pPr marL="0" indent="0">
              <a:buNone/>
            </a:pPr>
            <a:r>
              <a:rPr lang="en-US" sz="3100" dirty="0" smtClean="0"/>
              <a:t>Taxable Value, the lesser of SEV or CV, is……..$ 81,920</a:t>
            </a:r>
            <a:endParaRPr lang="en-US" sz="3100" dirty="0"/>
          </a:p>
        </p:txBody>
      </p:sp>
      <p:sp>
        <p:nvSpPr>
          <p:cNvPr id="6" name="TextBox 5"/>
          <p:cNvSpPr txBox="1"/>
          <p:nvPr/>
        </p:nvSpPr>
        <p:spPr>
          <a:xfrm>
            <a:off x="218707" y="6172200"/>
            <a:ext cx="6590266" cy="400110"/>
          </a:xfrm>
          <a:prstGeom prst="rect">
            <a:avLst/>
          </a:prstGeom>
          <a:noFill/>
        </p:spPr>
        <p:txBody>
          <a:bodyPr wrap="none" rtlCol="0">
            <a:spAutoFit/>
          </a:bodyPr>
          <a:lstStyle/>
          <a:p>
            <a:r>
              <a:rPr lang="en-US" sz="2000" i="1" dirty="0" smtClean="0"/>
              <a:t>*1.024 (or 2.4%) is the Inflation Rate Multiplier for 2013</a:t>
            </a:r>
            <a:endParaRPr lang="en-US" sz="2000" i="1" dirty="0"/>
          </a:p>
        </p:txBody>
      </p:sp>
      <p:sp>
        <p:nvSpPr>
          <p:cNvPr id="2" name="Slide Number Placeholder 1"/>
          <p:cNvSpPr>
            <a:spLocks noGrp="1"/>
          </p:cNvSpPr>
          <p:nvPr>
            <p:ph type="sldNum" sz="quarter" idx="12"/>
          </p:nvPr>
        </p:nvSpPr>
        <p:spPr/>
        <p:txBody>
          <a:bodyPr/>
          <a:lstStyle/>
          <a:p>
            <a:fld id="{7035B472-F28C-46A2-9CA4-17A72E17B526}" type="slidenum">
              <a:rPr lang="en-US" smtClean="0"/>
              <a:pPr/>
              <a:t>11</a:t>
            </a:fld>
            <a:endParaRPr lang="en-US"/>
          </a:p>
        </p:txBody>
      </p:sp>
    </p:spTree>
    <p:extLst>
      <p:ext uri="{BB962C8B-B14F-4D97-AF65-F5344CB8AC3E}">
        <p14:creationId xmlns:p14="http://schemas.microsoft.com/office/powerpoint/2010/main" val="1246947264"/>
      </p:ext>
    </p:extLst>
  </p:cSld>
  <p:clrMapOvr>
    <a:masterClrMapping/>
  </p:clrMapOvr>
  <p:transition spd="slow">
    <p:strips/>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990600"/>
          </a:xfrm>
        </p:spPr>
        <p:txBody>
          <a:bodyPr>
            <a:normAutofit/>
          </a:bodyPr>
          <a:lstStyle/>
          <a:p>
            <a:pPr algn="ctr"/>
            <a:r>
              <a:rPr lang="en-US" sz="4400" dirty="0" smtClean="0"/>
              <a:t>IRM and Proposal “A”</a:t>
            </a:r>
            <a:endParaRPr lang="en-US" sz="4400" dirty="0"/>
          </a:p>
        </p:txBody>
      </p:sp>
      <p:sp>
        <p:nvSpPr>
          <p:cNvPr id="4" name="Content Placeholder 3"/>
          <p:cNvSpPr>
            <a:spLocks noGrp="1"/>
          </p:cNvSpPr>
          <p:nvPr>
            <p:ph idx="1"/>
          </p:nvPr>
        </p:nvSpPr>
        <p:spPr>
          <a:xfrm>
            <a:off x="152400" y="1066800"/>
            <a:ext cx="8763000" cy="5029200"/>
          </a:xfrm>
        </p:spPr>
        <p:txBody>
          <a:bodyPr>
            <a:normAutofit fontScale="77500" lnSpcReduction="20000"/>
          </a:bodyPr>
          <a:lstStyle/>
          <a:p>
            <a:pPr marL="0" indent="0">
              <a:buNone/>
            </a:pPr>
            <a:r>
              <a:rPr lang="en-US" sz="3300" b="1" dirty="0" smtClean="0">
                <a:effectLst>
                  <a:outerShdw blurRad="38100" dist="38100" dir="2700000" algn="tl">
                    <a:srgbClr val="000000">
                      <a:alpha val="43137"/>
                    </a:srgbClr>
                  </a:outerShdw>
                </a:effectLst>
              </a:rPr>
              <a:t>Decreased SEV/TV Increase</a:t>
            </a:r>
          </a:p>
          <a:p>
            <a:pPr marL="0" indent="0">
              <a:buNone/>
            </a:pPr>
            <a:r>
              <a:rPr lang="en-US" sz="2800" dirty="0" smtClean="0"/>
              <a:t>Last year, your home valued at $200,000 (true cash value) had a $100,000 State Equalized Value (SEV), and a Taxable Value (TV) of $80,000.</a:t>
            </a:r>
          </a:p>
          <a:p>
            <a:pPr marL="0" indent="0">
              <a:buNone/>
            </a:pPr>
            <a:endParaRPr lang="en-US" sz="2800" dirty="0"/>
          </a:p>
          <a:p>
            <a:pPr marL="0" indent="0">
              <a:buNone/>
            </a:pPr>
            <a:r>
              <a:rPr lang="en-US" sz="2800" dirty="0" smtClean="0"/>
              <a:t>A Study of sales in the neighborhood shows the true cash value of your property has decreased to $180,000 for the current year.</a:t>
            </a:r>
          </a:p>
          <a:p>
            <a:pPr marL="0" indent="0">
              <a:buNone/>
            </a:pPr>
            <a:endParaRPr lang="en-US" sz="2800" dirty="0"/>
          </a:p>
          <a:p>
            <a:pPr marL="0" indent="0">
              <a:buNone/>
            </a:pPr>
            <a:r>
              <a:rPr lang="en-US" sz="2800" dirty="0" smtClean="0"/>
              <a:t>Current Year:</a:t>
            </a:r>
          </a:p>
          <a:p>
            <a:pPr marL="0" indent="0">
              <a:buNone/>
            </a:pPr>
            <a:r>
              <a:rPr lang="en-US" sz="2800" dirty="0" smtClean="0"/>
              <a:t>Assessed Value (AV) is (1/2 of $180,000)……..$90,000</a:t>
            </a:r>
          </a:p>
          <a:p>
            <a:pPr marL="0" indent="0">
              <a:buNone/>
            </a:pPr>
            <a:r>
              <a:rPr lang="en-US" sz="2800" dirty="0" smtClean="0"/>
              <a:t>SEV (tentative) is………………………………….$90,000</a:t>
            </a:r>
          </a:p>
          <a:p>
            <a:pPr marL="0" indent="0">
              <a:buNone/>
            </a:pPr>
            <a:r>
              <a:rPr lang="en-US" sz="2800" dirty="0" smtClean="0"/>
              <a:t>Capped Value (CV) is ($80,000x1.024)*………..$81,920</a:t>
            </a:r>
          </a:p>
          <a:p>
            <a:pPr marL="0" indent="0">
              <a:buNone/>
            </a:pPr>
            <a:endParaRPr lang="en-US" sz="2800" dirty="0"/>
          </a:p>
          <a:p>
            <a:pPr marL="0" indent="0">
              <a:buNone/>
            </a:pPr>
            <a:r>
              <a:rPr lang="en-US" sz="2800" dirty="0" smtClean="0"/>
              <a:t>Taxable Value, the lesser of SEV or CV, is……..$81,920</a:t>
            </a:r>
            <a:endParaRPr lang="en-US" sz="2800" dirty="0"/>
          </a:p>
        </p:txBody>
      </p:sp>
      <p:sp>
        <p:nvSpPr>
          <p:cNvPr id="6" name="TextBox 5"/>
          <p:cNvSpPr txBox="1"/>
          <p:nvPr/>
        </p:nvSpPr>
        <p:spPr>
          <a:xfrm>
            <a:off x="218707" y="6172200"/>
            <a:ext cx="6561412" cy="400110"/>
          </a:xfrm>
          <a:prstGeom prst="rect">
            <a:avLst/>
          </a:prstGeom>
          <a:noFill/>
        </p:spPr>
        <p:txBody>
          <a:bodyPr wrap="none" rtlCol="0">
            <a:spAutoFit/>
          </a:bodyPr>
          <a:lstStyle/>
          <a:p>
            <a:r>
              <a:rPr lang="en-US" sz="2000" i="1" dirty="0" smtClean="0"/>
              <a:t>*1.024 (or 2.4%) is the Inflation Rate Multiplier for 2013</a:t>
            </a:r>
            <a:endParaRPr lang="en-US" sz="2000" i="1" dirty="0"/>
          </a:p>
        </p:txBody>
      </p:sp>
      <p:sp>
        <p:nvSpPr>
          <p:cNvPr id="2" name="Slide Number Placeholder 1"/>
          <p:cNvSpPr>
            <a:spLocks noGrp="1"/>
          </p:cNvSpPr>
          <p:nvPr>
            <p:ph type="sldNum" sz="quarter" idx="12"/>
          </p:nvPr>
        </p:nvSpPr>
        <p:spPr/>
        <p:txBody>
          <a:bodyPr/>
          <a:lstStyle/>
          <a:p>
            <a:fld id="{7035B472-F28C-46A2-9CA4-17A72E17B526}" type="slidenum">
              <a:rPr lang="en-US" smtClean="0"/>
              <a:pPr/>
              <a:t>12</a:t>
            </a:fld>
            <a:endParaRPr lang="en-US"/>
          </a:p>
        </p:txBody>
      </p:sp>
    </p:spTree>
    <p:extLst>
      <p:ext uri="{BB962C8B-B14F-4D97-AF65-F5344CB8AC3E}">
        <p14:creationId xmlns:p14="http://schemas.microsoft.com/office/powerpoint/2010/main" val="2248214225"/>
      </p:ext>
    </p:extLst>
  </p:cSld>
  <p:clrMapOvr>
    <a:masterClrMapping/>
  </p:clrMapOvr>
  <p:transition spd="med">
    <p:split orient="vert"/>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47675" y="381000"/>
            <a:ext cx="2143125" cy="1265237"/>
          </a:xfrm>
        </p:spPr>
        <p:txBody>
          <a:bodyPr>
            <a:normAutofit fontScale="90000"/>
          </a:bodyPr>
          <a:lstStyle/>
          <a:p>
            <a:pPr algn="ctr"/>
            <a:r>
              <a:rPr lang="en-US" sz="7200" b="1" dirty="0" smtClean="0">
                <a:effectLst>
                  <a:outerShdw blurRad="38100" dist="38100" dir="2700000" algn="tl">
                    <a:srgbClr val="000000">
                      <a:alpha val="43137"/>
                    </a:srgbClr>
                  </a:outerShdw>
                </a:effectLst>
                <a:latin typeface="Engravers MT" pitchFamily="18" charset="0"/>
              </a:rPr>
              <a:t/>
            </a:r>
            <a:br>
              <a:rPr lang="en-US" sz="7200" b="1" dirty="0" smtClean="0">
                <a:effectLst>
                  <a:outerShdw blurRad="38100" dist="38100" dir="2700000" algn="tl">
                    <a:srgbClr val="000000">
                      <a:alpha val="43137"/>
                    </a:srgbClr>
                  </a:outerShdw>
                </a:effectLst>
                <a:latin typeface="Engravers MT" pitchFamily="18" charset="0"/>
              </a:rPr>
            </a:br>
            <a:r>
              <a:rPr lang="en-US" sz="7200" b="1" dirty="0">
                <a:effectLst>
                  <a:outerShdw blurRad="38100" dist="38100" dir="2700000" algn="tl">
                    <a:srgbClr val="000000">
                      <a:alpha val="43137"/>
                    </a:srgbClr>
                  </a:outerShdw>
                </a:effectLst>
                <a:latin typeface="Engravers MT" pitchFamily="18" charset="0"/>
              </a:rPr>
              <a:t/>
            </a:r>
            <a:br>
              <a:rPr lang="en-US" sz="7200" b="1" dirty="0">
                <a:effectLst>
                  <a:outerShdw blurRad="38100" dist="38100" dir="2700000" algn="tl">
                    <a:srgbClr val="000000">
                      <a:alpha val="43137"/>
                    </a:srgbClr>
                  </a:outerShdw>
                </a:effectLst>
                <a:latin typeface="Engravers MT" pitchFamily="18" charset="0"/>
              </a:rPr>
            </a:br>
            <a:r>
              <a:rPr lang="en-US" sz="10700" b="1" dirty="0" smtClean="0">
                <a:effectLst>
                  <a:outerShdw blurRad="38100" dist="38100" dir="2700000" algn="tl">
                    <a:srgbClr val="000000">
                      <a:alpha val="43137"/>
                    </a:srgbClr>
                  </a:outerShdw>
                </a:effectLst>
                <a:latin typeface="Engravers MT" pitchFamily="18" charset="0"/>
              </a:rPr>
              <a:t>?</a:t>
            </a:r>
            <a:endParaRPr lang="en-US" sz="10700" b="1" dirty="0">
              <a:effectLst>
                <a:outerShdw blurRad="38100" dist="38100" dir="2700000" algn="tl">
                  <a:srgbClr val="000000">
                    <a:alpha val="43137"/>
                  </a:srgbClr>
                </a:outerShdw>
              </a:effectLst>
              <a:latin typeface="Engravers MT" pitchFamily="18" charset="0"/>
            </a:endParaRPr>
          </a:p>
        </p:txBody>
      </p:sp>
      <p:sp>
        <p:nvSpPr>
          <p:cNvPr id="6" name="Donut 5"/>
          <p:cNvSpPr/>
          <p:nvPr/>
        </p:nvSpPr>
        <p:spPr>
          <a:xfrm>
            <a:off x="152400" y="685800"/>
            <a:ext cx="2636520" cy="2667000"/>
          </a:xfrm>
          <a:prstGeom prst="donut">
            <a:avLst>
              <a:gd name="adj" fmla="val 9728"/>
            </a:avLst>
          </a:prstGeom>
          <a:solidFill>
            <a:schemeClr val="bg1">
              <a:lumMod val="85000"/>
            </a:schemeClr>
          </a:solidFill>
          <a:ln w="285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9050">
                <a:solidFill>
                  <a:schemeClr val="tx1"/>
                </a:solidFill>
              </a:ln>
              <a:noFill/>
            </a:endParaRPr>
          </a:p>
        </p:txBody>
      </p:sp>
      <p:sp>
        <p:nvSpPr>
          <p:cNvPr id="8" name="TextBox 7"/>
          <p:cNvSpPr txBox="1"/>
          <p:nvPr/>
        </p:nvSpPr>
        <p:spPr>
          <a:xfrm>
            <a:off x="2971800" y="1295401"/>
            <a:ext cx="5943600" cy="2308324"/>
          </a:xfrm>
          <a:prstGeom prst="rect">
            <a:avLst/>
          </a:prstGeom>
          <a:noFill/>
        </p:spPr>
        <p:txBody>
          <a:bodyPr wrap="square" rtlCol="0">
            <a:spAutoFit/>
          </a:bodyPr>
          <a:lstStyle/>
          <a:p>
            <a:r>
              <a:rPr lang="en-US" sz="3600" b="1" dirty="0" smtClean="0"/>
              <a:t>What are my options after receiving the Change of Assessment Notice?</a:t>
            </a:r>
            <a:endParaRPr lang="en-US" dirty="0" smtClean="0"/>
          </a:p>
          <a:p>
            <a:endParaRPr lang="en-US" dirty="0" smtClean="0"/>
          </a:p>
          <a:p>
            <a:endParaRPr lang="en-US" dirty="0"/>
          </a:p>
        </p:txBody>
      </p:sp>
      <p:sp>
        <p:nvSpPr>
          <p:cNvPr id="9" name="TextBox 8"/>
          <p:cNvSpPr txBox="1"/>
          <p:nvPr/>
        </p:nvSpPr>
        <p:spPr>
          <a:xfrm>
            <a:off x="457200" y="4038600"/>
            <a:ext cx="8229600" cy="2554545"/>
          </a:xfrm>
          <a:prstGeom prst="rect">
            <a:avLst/>
          </a:prstGeom>
          <a:noFill/>
        </p:spPr>
        <p:txBody>
          <a:bodyPr wrap="square" rtlCol="0">
            <a:spAutoFit/>
          </a:bodyPr>
          <a:lstStyle/>
          <a:p>
            <a:pPr marL="342900" indent="-342900">
              <a:buAutoNum type="arabicPeriod"/>
            </a:pPr>
            <a:r>
              <a:rPr lang="en-US" sz="3200" dirty="0" smtClean="0"/>
              <a:t>Review Property Record Card</a:t>
            </a:r>
          </a:p>
          <a:p>
            <a:pPr marL="342900" indent="-342900">
              <a:buAutoNum type="arabicPeriod"/>
            </a:pPr>
            <a:endParaRPr lang="en-US" sz="3200" dirty="0"/>
          </a:p>
          <a:p>
            <a:pPr marL="342900" indent="-342900">
              <a:buAutoNum type="arabicPeriod"/>
            </a:pPr>
            <a:r>
              <a:rPr lang="en-US" sz="3200" dirty="0" smtClean="0"/>
              <a:t>Contact the Assessor</a:t>
            </a:r>
          </a:p>
          <a:p>
            <a:pPr marL="342900" indent="-342900">
              <a:buAutoNum type="arabicPeriod"/>
            </a:pPr>
            <a:endParaRPr lang="en-US" sz="3200" dirty="0"/>
          </a:p>
          <a:p>
            <a:pPr marL="342900" indent="-342900">
              <a:buAutoNum type="arabicPeriod"/>
            </a:pPr>
            <a:r>
              <a:rPr lang="en-US" sz="3200" dirty="0" smtClean="0"/>
              <a:t>Make an Appointment for MBOR</a:t>
            </a:r>
            <a:endParaRPr lang="en-US" sz="3200" dirty="0"/>
          </a:p>
        </p:txBody>
      </p:sp>
      <p:sp>
        <p:nvSpPr>
          <p:cNvPr id="3" name="Slide Number Placeholder 2"/>
          <p:cNvSpPr>
            <a:spLocks noGrp="1"/>
          </p:cNvSpPr>
          <p:nvPr>
            <p:ph type="sldNum" sz="quarter" idx="12"/>
          </p:nvPr>
        </p:nvSpPr>
        <p:spPr/>
        <p:txBody>
          <a:bodyPr/>
          <a:lstStyle/>
          <a:p>
            <a:fld id="{7035B472-F28C-46A2-9CA4-17A72E17B526}" type="slidenum">
              <a:rPr lang="en-US" smtClean="0"/>
              <a:pPr/>
              <a:t>13</a:t>
            </a:fld>
            <a:endParaRPr lang="en-US"/>
          </a:p>
        </p:txBody>
      </p:sp>
    </p:spTree>
    <p:extLst>
      <p:ext uri="{BB962C8B-B14F-4D97-AF65-F5344CB8AC3E}">
        <p14:creationId xmlns:p14="http://schemas.microsoft.com/office/powerpoint/2010/main" val="967164523"/>
      </p:ext>
    </p:extLst>
  </p:cSld>
  <p:clrMapOvr>
    <a:masterClrMapping/>
  </p:clrMapOvr>
  <p:transition spd="med">
    <p:dissolv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533400"/>
            <a:ext cx="3505200" cy="632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3505200" y="3505200"/>
            <a:ext cx="1828800" cy="369332"/>
          </a:xfrm>
          <a:prstGeom prst="rect">
            <a:avLst/>
          </a:prstGeom>
          <a:noFill/>
        </p:spPr>
        <p:txBody>
          <a:bodyPr wrap="square" rtlCol="0">
            <a:spAutoFit/>
          </a:bodyPr>
          <a:lstStyle/>
          <a:p>
            <a:endParaRPr lang="en-US" dirty="0"/>
          </a:p>
        </p:txBody>
      </p:sp>
      <p:pic>
        <p:nvPicPr>
          <p:cNvPr id="1029"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38400" y="2971801"/>
            <a:ext cx="2895600" cy="388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24400" y="382786"/>
            <a:ext cx="4315573" cy="32748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24400" y="3512820"/>
            <a:ext cx="4315573" cy="33451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95600" y="965824"/>
            <a:ext cx="2971800" cy="2234576"/>
          </a:xfrm>
          <a:prstGeom prst="rect">
            <a:avLst/>
          </a:prstGeom>
        </p:spPr>
      </p:pic>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638800" y="1905000"/>
            <a:ext cx="3110379" cy="2209800"/>
          </a:xfrm>
          <a:prstGeom prst="rect">
            <a:avLst/>
          </a:prstGeom>
        </p:spPr>
      </p:pic>
      <p:sp>
        <p:nvSpPr>
          <p:cNvPr id="2" name="Slide Number Placeholder 1"/>
          <p:cNvSpPr>
            <a:spLocks noGrp="1"/>
          </p:cNvSpPr>
          <p:nvPr>
            <p:ph type="sldNum" sz="quarter" idx="12"/>
          </p:nvPr>
        </p:nvSpPr>
        <p:spPr/>
        <p:txBody>
          <a:bodyPr/>
          <a:lstStyle/>
          <a:p>
            <a:fld id="{7035B472-F28C-46A2-9CA4-17A72E17B526}" type="slidenum">
              <a:rPr lang="en-US" smtClean="0"/>
              <a:pPr/>
              <a:t>14</a:t>
            </a:fld>
            <a:endParaRPr lang="en-US"/>
          </a:p>
        </p:txBody>
      </p:sp>
      <p:sp>
        <p:nvSpPr>
          <p:cNvPr id="11" name="Rectangle 10"/>
          <p:cNvSpPr/>
          <p:nvPr/>
        </p:nvSpPr>
        <p:spPr>
          <a:xfrm>
            <a:off x="0" y="381000"/>
            <a:ext cx="6484427" cy="646331"/>
          </a:xfrm>
          <a:prstGeom prst="rect">
            <a:avLst/>
          </a:prstGeom>
          <a:noFill/>
        </p:spPr>
        <p:txBody>
          <a:bodyPr wrap="square" lIns="91440" tIns="45720" rIns="91440" bIns="45720">
            <a:spAutoFit/>
          </a:bodyPr>
          <a:lstStyle/>
          <a:p>
            <a:r>
              <a:rPr lang="en-US" sz="3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Residential Record Cards</a:t>
            </a:r>
            <a:endPar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Tree>
    <p:extLst>
      <p:ext uri="{BB962C8B-B14F-4D97-AF65-F5344CB8AC3E}">
        <p14:creationId xmlns:p14="http://schemas.microsoft.com/office/powerpoint/2010/main" val="702771631"/>
      </p:ext>
    </p:extLst>
  </p:cSld>
  <p:clrMapOvr>
    <a:masterClrMapping/>
  </p:clrMapOvr>
  <p:transition spd="med">
    <p:wedg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533401"/>
            <a:ext cx="8686800" cy="6124754"/>
          </a:xfrm>
          <a:prstGeom prst="rect">
            <a:avLst/>
          </a:prstGeom>
          <a:noFill/>
        </p:spPr>
        <p:txBody>
          <a:bodyPr wrap="square" rtlCol="0">
            <a:spAutoFit/>
          </a:bodyPr>
          <a:lstStyle/>
          <a:p>
            <a:pPr algn="ctr"/>
            <a:r>
              <a:rPr lang="en-US" sz="3600" dirty="0" smtClean="0"/>
              <a:t>Important Items to Review on the Property Record Card</a:t>
            </a:r>
          </a:p>
          <a:p>
            <a:pPr algn="ctr"/>
            <a:endParaRPr lang="en-US" sz="3600" dirty="0" smtClean="0"/>
          </a:p>
          <a:p>
            <a:pPr marL="571500" indent="-571500">
              <a:buFont typeface="Wingdings" pitchFamily="2" charset="2"/>
              <a:buChar char="§"/>
            </a:pPr>
            <a:r>
              <a:rPr lang="en-US" sz="2400" dirty="0" smtClean="0"/>
              <a:t>Land Size</a:t>
            </a:r>
          </a:p>
          <a:p>
            <a:pPr marL="571500" indent="-571500">
              <a:buFont typeface="Wingdings" pitchFamily="2" charset="2"/>
              <a:buChar char="§"/>
            </a:pPr>
            <a:r>
              <a:rPr lang="en-US" sz="2400" dirty="0" smtClean="0"/>
              <a:t>Square Footage of Building (exterior Measurements)</a:t>
            </a:r>
          </a:p>
          <a:p>
            <a:pPr marL="571500" indent="-571500">
              <a:buFont typeface="Wingdings" pitchFamily="2" charset="2"/>
              <a:buChar char="§"/>
            </a:pPr>
            <a:r>
              <a:rPr lang="en-US" sz="2400" dirty="0" smtClean="0"/>
              <a:t>Class of Building (A,B,C,D)</a:t>
            </a:r>
          </a:p>
          <a:p>
            <a:pPr marL="571500" indent="-571500">
              <a:buFont typeface="Wingdings" pitchFamily="2" charset="2"/>
              <a:buChar char="§"/>
            </a:pPr>
            <a:r>
              <a:rPr lang="en-US" sz="2400" dirty="0" smtClean="0"/>
              <a:t>Garage</a:t>
            </a:r>
          </a:p>
          <a:p>
            <a:pPr marL="571500" indent="-571500">
              <a:buFont typeface="Wingdings" pitchFamily="2" charset="2"/>
              <a:buChar char="§"/>
            </a:pPr>
            <a:r>
              <a:rPr lang="en-US" sz="2400" dirty="0" smtClean="0"/>
              <a:t>Bathrooms</a:t>
            </a:r>
          </a:p>
          <a:p>
            <a:pPr marL="571500" indent="-571500">
              <a:buFont typeface="Wingdings" pitchFamily="2" charset="2"/>
              <a:buChar char="§"/>
            </a:pPr>
            <a:r>
              <a:rPr lang="en-US" sz="2400" dirty="0" smtClean="0"/>
              <a:t>Basement Finish</a:t>
            </a:r>
          </a:p>
          <a:p>
            <a:pPr marL="571500" indent="-571500">
              <a:buFont typeface="Wingdings" pitchFamily="2" charset="2"/>
              <a:buChar char="§"/>
            </a:pPr>
            <a:r>
              <a:rPr lang="en-US" sz="2400" dirty="0" smtClean="0"/>
              <a:t>Built-in Appliances</a:t>
            </a:r>
          </a:p>
          <a:p>
            <a:pPr marL="571500" indent="-571500">
              <a:buFont typeface="Wingdings" pitchFamily="2" charset="2"/>
              <a:buChar char="§"/>
            </a:pPr>
            <a:r>
              <a:rPr lang="en-US" sz="2400" dirty="0" smtClean="0"/>
              <a:t>Year Built</a:t>
            </a:r>
          </a:p>
          <a:p>
            <a:pPr marL="571500" indent="-571500">
              <a:buFont typeface="Wingdings" pitchFamily="2" charset="2"/>
              <a:buChar char="§"/>
            </a:pPr>
            <a:r>
              <a:rPr lang="en-US" sz="2400" dirty="0" smtClean="0"/>
              <a:t>Fireplaces</a:t>
            </a:r>
          </a:p>
          <a:p>
            <a:pPr marL="571500" indent="-571500">
              <a:buFont typeface="Wingdings" pitchFamily="2" charset="2"/>
              <a:buChar char="§"/>
            </a:pPr>
            <a:r>
              <a:rPr lang="en-US" sz="2400" dirty="0" smtClean="0"/>
              <a:t>Out-Buildings, Pools, Patios, Etc.</a:t>
            </a:r>
          </a:p>
          <a:p>
            <a:pPr marL="571500" indent="-571500">
              <a:buFont typeface="Wingdings" pitchFamily="2" charset="2"/>
              <a:buChar char="§"/>
            </a:pPr>
            <a:endParaRPr lang="en-US" sz="2400" dirty="0"/>
          </a:p>
          <a:p>
            <a:pPr marL="342900" indent="-342900">
              <a:buFont typeface="Arial" charset="0"/>
              <a:buChar char="•"/>
            </a:pPr>
            <a:r>
              <a:rPr lang="en-US" sz="2000" i="1" dirty="0" smtClean="0"/>
              <a:t>This is just a sample of Facts to verify and review with your Assessor</a:t>
            </a:r>
          </a:p>
        </p:txBody>
      </p:sp>
      <p:sp>
        <p:nvSpPr>
          <p:cNvPr id="3" name="Slide Number Placeholder 2"/>
          <p:cNvSpPr>
            <a:spLocks noGrp="1"/>
          </p:cNvSpPr>
          <p:nvPr>
            <p:ph type="sldNum" sz="quarter" idx="12"/>
          </p:nvPr>
        </p:nvSpPr>
        <p:spPr/>
        <p:txBody>
          <a:bodyPr/>
          <a:lstStyle/>
          <a:p>
            <a:fld id="{7035B472-F28C-46A2-9CA4-17A72E17B526}" type="slidenum">
              <a:rPr lang="en-US" smtClean="0"/>
              <a:pPr/>
              <a:t>15</a:t>
            </a:fld>
            <a:endParaRPr lang="en-US"/>
          </a:p>
        </p:txBody>
      </p:sp>
    </p:spTree>
    <p:extLst>
      <p:ext uri="{BB962C8B-B14F-4D97-AF65-F5344CB8AC3E}">
        <p14:creationId xmlns:p14="http://schemas.microsoft.com/office/powerpoint/2010/main" val="1818906098"/>
      </p:ext>
    </p:extLst>
  </p:cSld>
  <p:clrMapOvr>
    <a:masterClrMapping/>
  </p:clrMapOvr>
  <p:transition spd="med">
    <p:wheel spokes="8"/>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04800" y="1676400"/>
            <a:ext cx="7315200" cy="4718304"/>
          </a:xfrm>
        </p:spPr>
        <p:txBody>
          <a:bodyPr>
            <a:normAutofit/>
          </a:bodyPr>
          <a:lstStyle/>
          <a:p>
            <a:pPr marL="0" indent="0">
              <a:buNone/>
            </a:pPr>
            <a:endParaRPr lang="en-US" sz="4800" dirty="0" smtClean="0"/>
          </a:p>
          <a:p>
            <a:pPr marL="0" indent="0">
              <a:buNone/>
            </a:pPr>
            <a:r>
              <a:rPr lang="en-US" sz="4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Step 1:</a:t>
            </a:r>
          </a:p>
          <a:p>
            <a:pPr marL="0" indent="0">
              <a:buNone/>
            </a:pPr>
            <a:r>
              <a:rPr lang="en-US" sz="4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Cost Approach</a:t>
            </a:r>
            <a:endParaRPr lang="en-US" sz="4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4" name="Slide Number Placeholder 3"/>
          <p:cNvSpPr>
            <a:spLocks noGrp="1"/>
          </p:cNvSpPr>
          <p:nvPr>
            <p:ph type="sldNum" sz="quarter" idx="12"/>
          </p:nvPr>
        </p:nvSpPr>
        <p:spPr/>
        <p:txBody>
          <a:bodyPr/>
          <a:lstStyle/>
          <a:p>
            <a:fld id="{7035B472-F28C-46A2-9CA4-17A72E17B526}" type="slidenum">
              <a:rPr lang="en-US" smtClean="0"/>
              <a:pPr/>
              <a:t>16</a:t>
            </a:fld>
            <a:endParaRPr lang="en-US"/>
          </a:p>
        </p:txBody>
      </p:sp>
      <p:pic>
        <p:nvPicPr>
          <p:cNvPr id="6" name="Picture 4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76800" y="1752600"/>
            <a:ext cx="3810000"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228600" y="533400"/>
            <a:ext cx="9525000" cy="1569660"/>
          </a:xfrm>
          <a:prstGeom prst="rect">
            <a:avLst/>
          </a:prstGeom>
          <a:noFill/>
        </p:spPr>
        <p:txBody>
          <a:bodyPr wrap="square" lIns="91440" tIns="45720" rIns="91440" bIns="45720">
            <a:spAutoFit/>
          </a:bodyPr>
          <a:lstStyle/>
          <a:p>
            <a:pPr algn="ctr"/>
            <a:r>
              <a:rPr lang="en-US" sz="4800" b="1" dirty="0"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How Assessments are Formulated</a:t>
            </a:r>
            <a:endParaRPr lang="en-US" sz="4800" b="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endParaRPr>
          </a:p>
        </p:txBody>
      </p:sp>
    </p:spTree>
    <p:extLst>
      <p:ext uri="{BB962C8B-B14F-4D97-AF65-F5344CB8AC3E}">
        <p14:creationId xmlns:p14="http://schemas.microsoft.com/office/powerpoint/2010/main" val="342725675"/>
      </p:ext>
    </p:extLst>
  </p:cSld>
  <p:clrMapOvr>
    <a:masterClrMapping/>
  </p:clrMapOvr>
  <p:transition spd="med">
    <p:pull dir="ru"/>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 y="380999"/>
            <a:ext cx="9067800" cy="5755422"/>
          </a:xfrm>
          <a:prstGeom prst="rect">
            <a:avLst/>
          </a:prstGeom>
          <a:noFill/>
        </p:spPr>
        <p:txBody>
          <a:bodyPr wrap="square" rtlCol="0">
            <a:spAutoFit/>
          </a:bodyPr>
          <a:lstStyle/>
          <a:p>
            <a:pPr algn="ctr"/>
            <a:endParaRPr lang="en-US" sz="4000" dirty="0"/>
          </a:p>
          <a:p>
            <a:endParaRPr lang="en-US" sz="2800" dirty="0" smtClean="0"/>
          </a:p>
          <a:p>
            <a:endParaRPr lang="en-US" sz="2800" dirty="0" smtClean="0"/>
          </a:p>
          <a:p>
            <a:r>
              <a:rPr lang="en-US" sz="2800" dirty="0" smtClean="0"/>
              <a:t>Look for Sales within this Timeframe.</a:t>
            </a:r>
          </a:p>
          <a:p>
            <a:endParaRPr lang="en-US" sz="2800" dirty="0"/>
          </a:p>
          <a:p>
            <a:endParaRPr lang="en-US" sz="2800" dirty="0"/>
          </a:p>
          <a:p>
            <a:endParaRPr lang="en-US" sz="2800" dirty="0" smtClean="0"/>
          </a:p>
          <a:p>
            <a:endParaRPr lang="en-US" sz="2800" dirty="0" smtClean="0"/>
          </a:p>
          <a:p>
            <a:r>
              <a:rPr lang="en-US" sz="2400" dirty="0" smtClean="0"/>
              <a:t>Look for properties like your own (subject) neighborhood</a:t>
            </a:r>
            <a:endParaRPr lang="en-US" sz="2800" dirty="0" smtClean="0"/>
          </a:p>
          <a:p>
            <a:endParaRPr lang="en-US" sz="2800" dirty="0"/>
          </a:p>
          <a:p>
            <a:pPr marL="571500" indent="-571500">
              <a:buFont typeface="Arial" pitchFamily="34" charset="0"/>
              <a:buChar char="•"/>
            </a:pPr>
            <a:r>
              <a:rPr lang="en-US" sz="2000" i="1" dirty="0" smtClean="0"/>
              <a:t>Establishes 2013 Taxable Value for 2013 July and December levies.</a:t>
            </a:r>
          </a:p>
          <a:p>
            <a:pPr marL="571500" indent="-571500">
              <a:buFont typeface="Arial" pitchFamily="34" charset="0"/>
              <a:buChar char="•"/>
            </a:pPr>
            <a:endParaRPr lang="en-US" sz="2000" i="1" dirty="0"/>
          </a:p>
          <a:p>
            <a:pPr marL="571500" indent="-571500">
              <a:buFont typeface="Arial" pitchFamily="34" charset="0"/>
              <a:buChar char="•"/>
            </a:pPr>
            <a:r>
              <a:rPr lang="en-US" sz="2000" i="1" dirty="0" smtClean="0"/>
              <a:t>Sales Study Timeframes are determined by the State Tax Commission</a:t>
            </a:r>
            <a:endParaRPr lang="en-US" sz="2000" i="1" dirty="0"/>
          </a:p>
          <a:p>
            <a:r>
              <a:rPr lang="en-US" sz="2000" i="1" dirty="0" smtClean="0"/>
              <a:t> </a:t>
            </a:r>
            <a:endParaRPr lang="en-US" sz="2000" dirty="0"/>
          </a:p>
        </p:txBody>
      </p:sp>
      <p:sp>
        <p:nvSpPr>
          <p:cNvPr id="5" name="TextBox 4"/>
          <p:cNvSpPr txBox="1"/>
          <p:nvPr/>
        </p:nvSpPr>
        <p:spPr>
          <a:xfrm>
            <a:off x="304800" y="2667000"/>
            <a:ext cx="8534400" cy="1231106"/>
          </a:xfrm>
          <a:prstGeom prst="rect">
            <a:avLst/>
          </a:prstGeom>
          <a:solidFill>
            <a:schemeClr val="bg1">
              <a:lumMod val="95000"/>
            </a:schemeClr>
          </a:solidFill>
          <a:ln w="38100">
            <a:solidFill>
              <a:schemeClr val="bg1">
                <a:lumMod val="50000"/>
              </a:schemeClr>
            </a:solidFill>
          </a:ln>
          <a:effectLst>
            <a:innerShdw blurRad="63500" dist="50800" dir="18900000">
              <a:prstClr val="black">
                <a:alpha val="50000"/>
              </a:prstClr>
            </a:innerShdw>
          </a:effectLst>
        </p:spPr>
        <p:txBody>
          <a:bodyPr wrap="square" rtlCol="0">
            <a:spAutoFit/>
          </a:bodyPr>
          <a:lstStyle/>
          <a:p>
            <a:pPr algn="ctr"/>
            <a:r>
              <a:rPr lang="en-US" sz="3200" b="1" dirty="0" smtClean="0"/>
              <a:t>1 Year Study </a:t>
            </a:r>
            <a:endParaRPr lang="en-US" sz="2000" dirty="0" smtClean="0"/>
          </a:p>
          <a:p>
            <a:endParaRPr lang="en-US" dirty="0"/>
          </a:p>
          <a:p>
            <a:r>
              <a:rPr lang="en-US" sz="2400" dirty="0" smtClean="0"/>
              <a:t>          10-1-2011                                    9-30-2012</a:t>
            </a:r>
            <a:endParaRPr lang="en-US" sz="2400" dirty="0"/>
          </a:p>
        </p:txBody>
      </p:sp>
      <p:cxnSp>
        <p:nvCxnSpPr>
          <p:cNvPr id="7" name="Straight Arrow Connector 6"/>
          <p:cNvCxnSpPr/>
          <p:nvPr/>
        </p:nvCxnSpPr>
        <p:spPr>
          <a:xfrm>
            <a:off x="2743200" y="3657600"/>
            <a:ext cx="2667000" cy="0"/>
          </a:xfrm>
          <a:prstGeom prst="straightConnector1">
            <a:avLst/>
          </a:prstGeom>
          <a:ln w="38100">
            <a:solidFill>
              <a:schemeClr val="tx1">
                <a:lumMod val="65000"/>
                <a:lumOff val="35000"/>
              </a:schemeClr>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3" name="Slide Number Placeholder 2"/>
          <p:cNvSpPr>
            <a:spLocks noGrp="1"/>
          </p:cNvSpPr>
          <p:nvPr>
            <p:ph type="sldNum" sz="quarter" idx="12"/>
          </p:nvPr>
        </p:nvSpPr>
        <p:spPr/>
        <p:txBody>
          <a:bodyPr/>
          <a:lstStyle/>
          <a:p>
            <a:fld id="{7035B472-F28C-46A2-9CA4-17A72E17B526}" type="slidenum">
              <a:rPr lang="en-US" smtClean="0"/>
              <a:pPr/>
              <a:t>17</a:t>
            </a:fld>
            <a:endParaRPr lang="en-US"/>
          </a:p>
        </p:txBody>
      </p:sp>
      <p:sp>
        <p:nvSpPr>
          <p:cNvPr id="6" name="Rectangle 5"/>
          <p:cNvSpPr/>
          <p:nvPr/>
        </p:nvSpPr>
        <p:spPr>
          <a:xfrm>
            <a:off x="-1143000" y="228600"/>
            <a:ext cx="11137645" cy="1569660"/>
          </a:xfrm>
          <a:prstGeom prst="rect">
            <a:avLst/>
          </a:prstGeom>
          <a:noFill/>
        </p:spPr>
        <p:txBody>
          <a:bodyPr wrap="square" lIns="91440" tIns="45720" rIns="91440" bIns="45720">
            <a:spAutoFit/>
          </a:bodyPr>
          <a:lstStyle/>
          <a:p>
            <a:pPr algn="ctr"/>
            <a:r>
              <a:rPr lang="en-US" sz="48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How Assessments are Formulated</a:t>
            </a:r>
            <a:endParaRPr lang="en-US" sz="48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Tree>
    <p:extLst>
      <p:ext uri="{BB962C8B-B14F-4D97-AF65-F5344CB8AC3E}">
        <p14:creationId xmlns:p14="http://schemas.microsoft.com/office/powerpoint/2010/main" val="3774734830"/>
      </p:ext>
    </p:extLst>
  </p:cSld>
  <p:clrMapOvr>
    <a:masterClrMapping/>
  </p:clrMapOvr>
  <p:transition spd="med">
    <p:plus/>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371600"/>
            <a:ext cx="3931920" cy="2590800"/>
          </a:xfrm>
        </p:spPr>
        <p:txBody>
          <a:bodyPr/>
          <a:lstStyle/>
          <a:p>
            <a:endParaRPr lang="en-US" dirty="0"/>
          </a:p>
        </p:txBody>
      </p:sp>
      <p:sp>
        <p:nvSpPr>
          <p:cNvPr id="4" name="Content Placeholder 3"/>
          <p:cNvSpPr>
            <a:spLocks noGrp="1"/>
          </p:cNvSpPr>
          <p:nvPr>
            <p:ph sz="half" idx="2"/>
          </p:nvPr>
        </p:nvSpPr>
        <p:spPr>
          <a:xfrm>
            <a:off x="0" y="2438400"/>
            <a:ext cx="3352800" cy="3951288"/>
          </a:xfrm>
        </p:spPr>
        <p:txBody>
          <a:bodyPr>
            <a:normAutofit fontScale="92500"/>
          </a:bodyPr>
          <a:lstStyle/>
          <a:p>
            <a:pPr marL="0" indent="0">
              <a:buNone/>
            </a:pPr>
            <a:endParaRPr lang="en-US" dirty="0" smtClean="0"/>
          </a:p>
          <a:p>
            <a:pPr marL="0" indent="0">
              <a:buNone/>
            </a:pPr>
            <a:endParaRPr lang="en-US" dirty="0"/>
          </a:p>
          <a:p>
            <a:pPr marL="0" indent="0">
              <a:buNone/>
            </a:pPr>
            <a:endParaRPr lang="en-US" dirty="0" smtClean="0"/>
          </a:p>
          <a:p>
            <a:pPr marL="0" indent="0" algn="ctr">
              <a:buNone/>
            </a:pPr>
            <a:r>
              <a:rPr lang="en-US" dirty="0" smtClean="0"/>
              <a:t>Land Value</a:t>
            </a:r>
          </a:p>
          <a:p>
            <a:pPr marL="0" indent="0" algn="ctr">
              <a:buNone/>
            </a:pPr>
            <a:r>
              <a:rPr lang="en-US" dirty="0" smtClean="0"/>
              <a:t>X</a:t>
            </a:r>
          </a:p>
          <a:p>
            <a:pPr marL="0" indent="0" algn="ctr">
              <a:buNone/>
            </a:pPr>
            <a:r>
              <a:rPr lang="en-US" dirty="0" smtClean="0"/>
              <a:t>Land Adjustment</a:t>
            </a:r>
          </a:p>
          <a:p>
            <a:pPr marL="0" indent="0" algn="ctr">
              <a:buNone/>
            </a:pPr>
            <a:r>
              <a:rPr lang="en-US" dirty="0" smtClean="0"/>
              <a:t>____________________</a:t>
            </a:r>
          </a:p>
          <a:p>
            <a:pPr marL="0" indent="0" algn="ctr">
              <a:buNone/>
            </a:pPr>
            <a:r>
              <a:rPr lang="en-US" b="1" dirty="0" smtClean="0"/>
              <a:t>2013 Land </a:t>
            </a:r>
          </a:p>
          <a:p>
            <a:pPr marL="0" indent="0" algn="ctr">
              <a:buNone/>
            </a:pPr>
            <a:r>
              <a:rPr lang="en-US" b="1" dirty="0" smtClean="0"/>
              <a:t>Value</a:t>
            </a:r>
            <a:endParaRPr lang="en-US" b="1" dirty="0"/>
          </a:p>
        </p:txBody>
      </p:sp>
      <p:sp>
        <p:nvSpPr>
          <p:cNvPr id="6" name="Content Placeholder 5"/>
          <p:cNvSpPr>
            <a:spLocks noGrp="1"/>
          </p:cNvSpPr>
          <p:nvPr>
            <p:ph sz="quarter" idx="4"/>
          </p:nvPr>
        </p:nvSpPr>
        <p:spPr>
          <a:xfrm>
            <a:off x="4495800" y="2438400"/>
            <a:ext cx="3200400" cy="3951288"/>
          </a:xfrm>
        </p:spPr>
        <p:txBody>
          <a:bodyPr>
            <a:normAutofit fontScale="92500" lnSpcReduction="10000"/>
          </a:bodyPr>
          <a:lstStyle/>
          <a:p>
            <a:endParaRPr lang="en-US" dirty="0" smtClean="0"/>
          </a:p>
          <a:p>
            <a:pPr marL="0" indent="0">
              <a:buNone/>
            </a:pPr>
            <a:endParaRPr lang="en-US" dirty="0"/>
          </a:p>
          <a:p>
            <a:pPr marL="0" indent="0">
              <a:buNone/>
            </a:pPr>
            <a:endParaRPr lang="en-US" dirty="0" smtClean="0"/>
          </a:p>
          <a:p>
            <a:pPr marL="0" indent="0" algn="ctr">
              <a:buNone/>
            </a:pPr>
            <a:r>
              <a:rPr lang="en-US" dirty="0" smtClean="0"/>
              <a:t>Building Replacement Value</a:t>
            </a:r>
          </a:p>
          <a:p>
            <a:pPr marL="0" indent="0" algn="ctr">
              <a:buNone/>
            </a:pPr>
            <a:r>
              <a:rPr lang="en-US" dirty="0" smtClean="0"/>
              <a:t>X</a:t>
            </a:r>
          </a:p>
          <a:p>
            <a:pPr marL="0" indent="0" algn="ctr">
              <a:buNone/>
            </a:pPr>
            <a:r>
              <a:rPr lang="en-US" dirty="0" smtClean="0"/>
              <a:t>*ECF</a:t>
            </a:r>
          </a:p>
          <a:p>
            <a:pPr marL="0" indent="0" algn="ctr">
              <a:buNone/>
            </a:pPr>
            <a:r>
              <a:rPr lang="en-US" dirty="0" smtClean="0"/>
              <a:t>___________________</a:t>
            </a:r>
          </a:p>
          <a:p>
            <a:pPr marL="0" indent="0" algn="ctr">
              <a:buNone/>
            </a:pPr>
            <a:r>
              <a:rPr lang="en-US" b="1" dirty="0" smtClean="0"/>
              <a:t>2013 Building </a:t>
            </a:r>
          </a:p>
          <a:p>
            <a:pPr marL="0" indent="0" algn="ctr">
              <a:buNone/>
            </a:pPr>
            <a:r>
              <a:rPr lang="en-US" b="1" dirty="0" smtClean="0"/>
              <a:t>Value </a:t>
            </a:r>
            <a:r>
              <a:rPr lang="en-US" dirty="0" smtClean="0"/>
              <a:t>              </a:t>
            </a:r>
            <a:endParaRPr lang="en-US" dirty="0"/>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0600" y="1524000"/>
            <a:ext cx="2819400"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6477000" y="5692914"/>
            <a:ext cx="2667000" cy="707886"/>
          </a:xfrm>
          <a:prstGeom prst="rect">
            <a:avLst/>
          </a:prstGeom>
          <a:noFill/>
        </p:spPr>
        <p:txBody>
          <a:bodyPr vert="horz" wrap="square" rtlCol="0">
            <a:spAutoFit/>
          </a:bodyPr>
          <a:lstStyle/>
          <a:p>
            <a:pPr algn="ctr"/>
            <a:r>
              <a:rPr lang="en-US" sz="2000" b="1" dirty="0" smtClean="0"/>
              <a:t> =    2013 True Cash</a:t>
            </a:r>
          </a:p>
          <a:p>
            <a:pPr algn="ctr"/>
            <a:r>
              <a:rPr lang="en-US" sz="2000" b="1" dirty="0" smtClean="0"/>
              <a:t>Value</a:t>
            </a:r>
            <a:endParaRPr lang="en-US" sz="2000" b="1" dirty="0"/>
          </a:p>
        </p:txBody>
      </p:sp>
      <p:sp>
        <p:nvSpPr>
          <p:cNvPr id="11" name="Action Button: Home 10">
            <a:hlinkClick r:id="" action="ppaction://hlinkshowjump?jump=firstslide" highlightClick="1"/>
          </p:cNvPr>
          <p:cNvSpPr/>
          <p:nvPr/>
        </p:nvSpPr>
        <p:spPr>
          <a:xfrm>
            <a:off x="5135880" y="1371600"/>
            <a:ext cx="3657600" cy="213360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3581400" y="4876800"/>
            <a:ext cx="838200" cy="830997"/>
          </a:xfrm>
          <a:prstGeom prst="rect">
            <a:avLst/>
          </a:prstGeom>
          <a:noFill/>
        </p:spPr>
        <p:txBody>
          <a:bodyPr wrap="square" rtlCol="0">
            <a:spAutoFit/>
          </a:bodyPr>
          <a:lstStyle/>
          <a:p>
            <a:pPr algn="ctr"/>
            <a:r>
              <a:rPr lang="en-US" sz="4800" dirty="0" smtClean="0"/>
              <a:t>+</a:t>
            </a:r>
            <a:endParaRPr lang="en-US" sz="4800" dirty="0"/>
          </a:p>
        </p:txBody>
      </p:sp>
      <p:sp>
        <p:nvSpPr>
          <p:cNvPr id="7" name="TextBox 6"/>
          <p:cNvSpPr txBox="1"/>
          <p:nvPr/>
        </p:nvSpPr>
        <p:spPr>
          <a:xfrm>
            <a:off x="914400" y="6324600"/>
            <a:ext cx="7391400" cy="400110"/>
          </a:xfrm>
          <a:prstGeom prst="rect">
            <a:avLst/>
          </a:prstGeom>
          <a:noFill/>
        </p:spPr>
        <p:txBody>
          <a:bodyPr wrap="square" rtlCol="0">
            <a:spAutoFit/>
          </a:bodyPr>
          <a:lstStyle/>
          <a:p>
            <a:pPr algn="ctr"/>
            <a:r>
              <a:rPr lang="en-US" sz="2000" dirty="0" smtClean="0"/>
              <a:t>*E.C.F. = Economic Conditions Factor by Neighborhood</a:t>
            </a:r>
            <a:endParaRPr lang="en-US" sz="2000" dirty="0"/>
          </a:p>
        </p:txBody>
      </p:sp>
      <p:sp>
        <p:nvSpPr>
          <p:cNvPr id="8" name="Slide Number Placeholder 7"/>
          <p:cNvSpPr>
            <a:spLocks noGrp="1"/>
          </p:cNvSpPr>
          <p:nvPr>
            <p:ph type="sldNum" sz="quarter" idx="12"/>
          </p:nvPr>
        </p:nvSpPr>
        <p:spPr/>
        <p:txBody>
          <a:bodyPr/>
          <a:lstStyle/>
          <a:p>
            <a:fld id="{7035B472-F28C-46A2-9CA4-17A72E17B526}" type="slidenum">
              <a:rPr lang="en-US" smtClean="0"/>
              <a:pPr/>
              <a:t>18</a:t>
            </a:fld>
            <a:endParaRPr lang="en-US"/>
          </a:p>
        </p:txBody>
      </p:sp>
      <p:sp>
        <p:nvSpPr>
          <p:cNvPr id="12" name="Rectangle 11"/>
          <p:cNvSpPr/>
          <p:nvPr/>
        </p:nvSpPr>
        <p:spPr>
          <a:xfrm>
            <a:off x="-76200" y="533400"/>
            <a:ext cx="9448800" cy="707886"/>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Methods of Adjusting Assessments</a:t>
            </a:r>
            <a:endParaRPr lang="en-US" sz="4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1800195331"/>
      </p:ext>
    </p:extLst>
  </p:cSld>
  <p:clrMapOvr>
    <a:masterClrMapping/>
  </p:clrMapOvr>
  <p:transition spd="med">
    <p:zoom dir="in"/>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027" name="Picture 3" descr="C:\Users\sbeslock\AppData\Local\Microsoft\Windows\Temporary Internet Files\Content.Outlook\Q3A91O0V\WestchesterSubs (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533401"/>
            <a:ext cx="8975262" cy="632459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200400" y="3048000"/>
            <a:ext cx="1454309" cy="369332"/>
          </a:xfrm>
          <a:prstGeom prst="rect">
            <a:avLst/>
          </a:prstGeom>
          <a:noFill/>
        </p:spPr>
        <p:txBody>
          <a:bodyPr wrap="none" rtlCol="0">
            <a:spAutoFit/>
          </a:bodyPr>
          <a:lstStyle/>
          <a:p>
            <a:r>
              <a:rPr lang="en-US" b="1" dirty="0" smtClean="0"/>
              <a:t>E.C.F.34100</a:t>
            </a:r>
            <a:endParaRPr lang="en-US" b="1" dirty="0"/>
          </a:p>
        </p:txBody>
      </p:sp>
      <p:sp>
        <p:nvSpPr>
          <p:cNvPr id="4" name="TextBox 3"/>
          <p:cNvSpPr txBox="1"/>
          <p:nvPr/>
        </p:nvSpPr>
        <p:spPr>
          <a:xfrm>
            <a:off x="5943600" y="2286000"/>
            <a:ext cx="1501308" cy="369332"/>
          </a:xfrm>
          <a:prstGeom prst="rect">
            <a:avLst/>
          </a:prstGeom>
          <a:noFill/>
        </p:spPr>
        <p:txBody>
          <a:bodyPr wrap="none" rtlCol="0">
            <a:spAutoFit/>
          </a:bodyPr>
          <a:lstStyle/>
          <a:p>
            <a:r>
              <a:rPr lang="en-US" b="1" dirty="0" smtClean="0"/>
              <a:t>E.C.F. 34110</a:t>
            </a:r>
            <a:endParaRPr lang="en-US" b="1" dirty="0"/>
          </a:p>
        </p:txBody>
      </p:sp>
      <p:sp>
        <p:nvSpPr>
          <p:cNvPr id="5" name="TextBox 4"/>
          <p:cNvSpPr txBox="1"/>
          <p:nvPr/>
        </p:nvSpPr>
        <p:spPr>
          <a:xfrm rot="19529848">
            <a:off x="5334000" y="1371600"/>
            <a:ext cx="1501308" cy="369332"/>
          </a:xfrm>
          <a:prstGeom prst="rect">
            <a:avLst/>
          </a:prstGeom>
          <a:noFill/>
        </p:spPr>
        <p:txBody>
          <a:bodyPr wrap="none" rtlCol="0">
            <a:spAutoFit/>
          </a:bodyPr>
          <a:lstStyle/>
          <a:p>
            <a:r>
              <a:rPr lang="en-US" b="1" dirty="0" smtClean="0"/>
              <a:t>E.C.F. 34112</a:t>
            </a:r>
            <a:endParaRPr lang="en-US" b="1" dirty="0"/>
          </a:p>
        </p:txBody>
      </p:sp>
      <p:sp>
        <p:nvSpPr>
          <p:cNvPr id="6" name="TextBox 5"/>
          <p:cNvSpPr txBox="1"/>
          <p:nvPr/>
        </p:nvSpPr>
        <p:spPr>
          <a:xfrm>
            <a:off x="1981200" y="5105400"/>
            <a:ext cx="1518429" cy="369332"/>
          </a:xfrm>
          <a:prstGeom prst="rect">
            <a:avLst/>
          </a:prstGeom>
          <a:noFill/>
        </p:spPr>
        <p:txBody>
          <a:bodyPr wrap="none" rtlCol="0">
            <a:spAutoFit/>
          </a:bodyPr>
          <a:lstStyle/>
          <a:p>
            <a:r>
              <a:rPr lang="en-US" b="1" dirty="0" smtClean="0"/>
              <a:t>E.C.F. 34100</a:t>
            </a:r>
            <a:endParaRPr lang="en-US" b="1" dirty="0"/>
          </a:p>
        </p:txBody>
      </p:sp>
      <p:sp>
        <p:nvSpPr>
          <p:cNvPr id="7" name="Slide Number Placeholder 6"/>
          <p:cNvSpPr>
            <a:spLocks noGrp="1"/>
          </p:cNvSpPr>
          <p:nvPr>
            <p:ph type="sldNum" sz="quarter" idx="12"/>
          </p:nvPr>
        </p:nvSpPr>
        <p:spPr/>
        <p:txBody>
          <a:bodyPr/>
          <a:lstStyle/>
          <a:p>
            <a:fld id="{7035B472-F28C-46A2-9CA4-17A72E17B526}" type="slidenum">
              <a:rPr lang="en-US" smtClean="0"/>
              <a:pPr/>
              <a:t>19</a:t>
            </a:fld>
            <a:endParaRPr lang="en-US"/>
          </a:p>
        </p:txBody>
      </p:sp>
      <p:sp>
        <p:nvSpPr>
          <p:cNvPr id="9" name="TextBox 8"/>
          <p:cNvSpPr txBox="1"/>
          <p:nvPr/>
        </p:nvSpPr>
        <p:spPr>
          <a:xfrm>
            <a:off x="304800" y="762000"/>
            <a:ext cx="8534400" cy="369332"/>
          </a:xfrm>
          <a:prstGeom prst="rect">
            <a:avLst/>
          </a:prstGeom>
          <a:solidFill>
            <a:schemeClr val="accent2"/>
          </a:solidFill>
        </p:spPr>
        <p:txBody>
          <a:bodyPr wrap="square" rtlCol="0">
            <a:spAutoFit/>
          </a:bodyPr>
          <a:lstStyle/>
          <a:p>
            <a:r>
              <a:rPr lang="en-US" dirty="0" smtClean="0"/>
              <a:t>      Lenox Township (</a:t>
            </a:r>
            <a:r>
              <a:rPr lang="en-US" i="1" dirty="0" smtClean="0"/>
              <a:t>this is an example-not truly Lenox Township</a:t>
            </a:r>
            <a:r>
              <a:rPr lang="en-US" dirty="0" smtClean="0"/>
              <a:t>)</a:t>
            </a:r>
            <a:endParaRPr lang="en-US" dirty="0"/>
          </a:p>
        </p:txBody>
      </p:sp>
    </p:spTree>
    <p:extLst>
      <p:ext uri="{BB962C8B-B14F-4D97-AF65-F5344CB8AC3E}">
        <p14:creationId xmlns:p14="http://schemas.microsoft.com/office/powerpoint/2010/main" val="2511877938"/>
      </p:ext>
    </p:extLst>
  </p:cSld>
  <p:clrMapOvr>
    <a:masterClrMapping/>
  </p:clrMapOvr>
  <p:transition spd="med">
    <p:circl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76200" y="1066800"/>
            <a:ext cx="4267200" cy="6248400"/>
          </a:xfrm>
        </p:spPr>
        <p:txBody>
          <a:bodyPr>
            <a:normAutofit fontScale="25000" lnSpcReduction="20000"/>
          </a:bodyPr>
          <a:lstStyle/>
          <a:p>
            <a:pPr marL="0" indent="0" algn="ctr">
              <a:buNone/>
            </a:pPr>
            <a:r>
              <a:rPr lang="en-US" sz="6400" b="1" dirty="0"/>
              <a:t>March Board of </a:t>
            </a:r>
            <a:r>
              <a:rPr lang="en-US" sz="6400" b="1" dirty="0" smtClean="0"/>
              <a:t>Review</a:t>
            </a:r>
            <a:r>
              <a:rPr lang="en-US" sz="4400" b="1" dirty="0" smtClean="0"/>
              <a:t> </a:t>
            </a:r>
          </a:p>
          <a:p>
            <a:pPr marL="0" indent="0" algn="ctr">
              <a:buNone/>
            </a:pPr>
            <a:endParaRPr lang="en-US" sz="3200" b="1" dirty="0"/>
          </a:p>
          <a:p>
            <a:pPr marL="0" indent="0">
              <a:buNone/>
            </a:pPr>
            <a:r>
              <a:rPr lang="en-US" sz="3200" b="1" dirty="0" smtClean="0"/>
              <a:t>What is the March Board of Review? </a:t>
            </a:r>
            <a:r>
              <a:rPr lang="en-US" sz="3200" dirty="0" smtClean="0"/>
              <a:t>The </a:t>
            </a:r>
            <a:r>
              <a:rPr lang="en-US" sz="3200" dirty="0"/>
              <a:t>March Board of Review is a body with members appointed in each municipality to review the assessment roll received from the Assessor to ascertain it is complete, accurate, uniform and valid. They then conduct public hearings in March to hear appeals from property owners. </a:t>
            </a:r>
          </a:p>
          <a:p>
            <a:endParaRPr lang="en-US" sz="3200" dirty="0"/>
          </a:p>
          <a:p>
            <a:pPr marL="0" indent="0">
              <a:buNone/>
            </a:pPr>
            <a:r>
              <a:rPr lang="en-US" sz="3200" b="1" dirty="0"/>
              <a:t>Should I Appeal to the Board of Review?</a:t>
            </a:r>
          </a:p>
          <a:p>
            <a:pPr marL="0" indent="0">
              <a:buNone/>
            </a:pPr>
            <a:r>
              <a:rPr lang="en-US" sz="3200" dirty="0"/>
              <a:t>Each year, prior to the March meetings of the local board of review, assessment change notices are mailed. These informational notices include State Equalized Value, Taxable Value, the percent of exemption as a Principal Residence or Qualified Agricultural Property, and whether or not an a Transfer of Ownership has occurred. If you believe the Assessed Value is more than half the value of your property, you may appeal the Assessed and /or Taxable Values at the March Board of Review. You can obtain information about the specific meeting dates and schedule an appearance with the Board of Review by contacting your local assessing office. The Board has no control over millage rates or property taxes.  Other reasons to appeal to the Board of Review would include:</a:t>
            </a:r>
          </a:p>
          <a:p>
            <a:pPr marL="0" indent="0">
              <a:buNone/>
            </a:pPr>
            <a:endParaRPr lang="en-US" sz="3200" dirty="0"/>
          </a:p>
          <a:p>
            <a:pPr marL="0" indent="0">
              <a:buNone/>
            </a:pPr>
            <a:r>
              <a:rPr lang="en-US" sz="3200" dirty="0"/>
              <a:t>CLASSIFICATION: Indicates the use of your property. There are six classifications, Agricultural, Commercial, Developmental, Industrial, Residential and Timber Cutover.</a:t>
            </a:r>
          </a:p>
          <a:p>
            <a:pPr marL="0" indent="0">
              <a:buNone/>
            </a:pPr>
            <a:endParaRPr lang="en-US" sz="3200" dirty="0"/>
          </a:p>
          <a:p>
            <a:pPr marL="0" indent="0">
              <a:buNone/>
            </a:pPr>
            <a:r>
              <a:rPr lang="en-US" sz="3200" dirty="0"/>
              <a:t>STATUS: Certain properties are tax-exempt.</a:t>
            </a:r>
          </a:p>
          <a:p>
            <a:pPr marL="0" indent="0">
              <a:buNone/>
            </a:pPr>
            <a:endParaRPr lang="en-US" sz="3200" dirty="0"/>
          </a:p>
          <a:p>
            <a:pPr marL="0" indent="0">
              <a:buNone/>
            </a:pPr>
            <a:r>
              <a:rPr lang="en-US" sz="3200" dirty="0"/>
              <a:t>EQUITY: All properties within the jurisdiction are to be assessed at the same ratio; 50% of TCV.</a:t>
            </a:r>
          </a:p>
          <a:p>
            <a:pPr marL="0" indent="0">
              <a:buNone/>
            </a:pPr>
            <a:endParaRPr lang="en-US" sz="3200" dirty="0"/>
          </a:p>
          <a:p>
            <a:pPr marL="0" indent="0">
              <a:buNone/>
            </a:pPr>
            <a:r>
              <a:rPr lang="en-US" sz="3200" dirty="0"/>
              <a:t>HARDSHIP: Poverty stricken property owners can request tax relief from the Board of Review through a hardship. Household financial documentation will be required.</a:t>
            </a:r>
          </a:p>
          <a:p>
            <a:pPr marL="0" indent="0">
              <a:buNone/>
            </a:pPr>
            <a:endParaRPr lang="en-US" sz="3200" dirty="0"/>
          </a:p>
          <a:p>
            <a:pPr marL="0" indent="0">
              <a:buNone/>
            </a:pPr>
            <a:r>
              <a:rPr lang="en-US" sz="3200" b="1" dirty="0"/>
              <a:t>Am I Required to Attend the March Board of Review for a Commercial/Industrial Real Property?</a:t>
            </a:r>
          </a:p>
          <a:p>
            <a:pPr marL="0" indent="0">
              <a:buNone/>
            </a:pPr>
            <a:r>
              <a:rPr lang="en-US" sz="3200" dirty="0"/>
              <a:t>No. As of 2007 Commercial and Industrial Real properties no longer have to petition to the March Board of Review. These appeals can be made directly to the Michigan Tax Tribunal on or before May 31</a:t>
            </a:r>
            <a:r>
              <a:rPr lang="en-US" sz="3200" baseline="30000" dirty="0"/>
              <a:t>st</a:t>
            </a:r>
            <a:r>
              <a:rPr lang="en-US" sz="3200" dirty="0"/>
              <a:t>. </a:t>
            </a:r>
          </a:p>
          <a:p>
            <a:pPr marL="0" indent="0">
              <a:buNone/>
            </a:pPr>
            <a:endParaRPr lang="en-US" sz="3200" dirty="0"/>
          </a:p>
          <a:p>
            <a:pPr marL="0" indent="0">
              <a:buNone/>
            </a:pPr>
            <a:r>
              <a:rPr lang="en-US" sz="3200" b="1" dirty="0"/>
              <a:t>Am I Required to Attend the March Board of Review for Personal Property?</a:t>
            </a:r>
          </a:p>
          <a:p>
            <a:pPr marL="0" indent="0">
              <a:buNone/>
            </a:pPr>
            <a:r>
              <a:rPr lang="en-US" sz="3200" dirty="0"/>
              <a:t>No. Personal Property can be appealed directly to the Michigan Tax Tribunal provided a Personal Property Statement has been filed before the commencement of the March Board of Review. If the statement has not been filed an appearance at the March Board of Review is required. Michigan law indicates that Personal Property Statements are due February 20</a:t>
            </a:r>
            <a:r>
              <a:rPr lang="en-US" sz="3200" baseline="30000" dirty="0"/>
              <a:t>th</a:t>
            </a:r>
            <a:r>
              <a:rPr lang="en-US" sz="3200" dirty="0"/>
              <a:t>. The appeals to the Michigan Tax Tribunal must be made by May 31</a:t>
            </a:r>
            <a:r>
              <a:rPr lang="en-US" sz="3200" baseline="30000" dirty="0"/>
              <a:t>st</a:t>
            </a:r>
            <a:r>
              <a:rPr lang="en-US" sz="3200" dirty="0"/>
              <a:t> .</a:t>
            </a:r>
          </a:p>
          <a:p>
            <a:pPr marL="0" indent="0">
              <a:buNone/>
            </a:pPr>
            <a:endParaRPr lang="en-US" sz="3200" dirty="0"/>
          </a:p>
          <a:p>
            <a:pPr marL="0" indent="0">
              <a:buNone/>
            </a:pPr>
            <a:r>
              <a:rPr lang="en-US" sz="3200" dirty="0" smtClean="0"/>
              <a:t>Any </a:t>
            </a:r>
            <a:r>
              <a:rPr lang="en-US" sz="3200" dirty="0"/>
              <a:t>property owner or their designated agent may file an appeal regarding the assessment of a property within the Board’s jurisdiction. By law, non-resident property owners can appeal by letter. The Township will allow letter appeals by residents as well. Most commonly the property owners appeal in person. You will need to schedule an appointment if you or your agent is to appeal in person. The Board of Review meetings are open to the public in compliance with the Open Meetings Act.</a:t>
            </a:r>
          </a:p>
          <a:p>
            <a:pPr marL="0" indent="0">
              <a:buNone/>
            </a:pPr>
            <a:endParaRPr lang="en-US" sz="3200" dirty="0"/>
          </a:p>
          <a:p>
            <a:endParaRPr lang="en-US" dirty="0"/>
          </a:p>
          <a:p>
            <a:pPr marL="0" indent="0">
              <a:buNone/>
            </a:pPr>
            <a:r>
              <a:rPr lang="en-US" dirty="0" smtClean="0"/>
              <a:t>    </a:t>
            </a:r>
            <a:endParaRPr lang="en-US" dirty="0"/>
          </a:p>
        </p:txBody>
      </p:sp>
      <p:pic>
        <p:nvPicPr>
          <p:cNvPr id="1028" name="Picture 4"/>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4495799" y="1066808"/>
            <a:ext cx="4648201" cy="5714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ide Number Placeholder 3"/>
          <p:cNvSpPr>
            <a:spLocks noGrp="1"/>
          </p:cNvSpPr>
          <p:nvPr>
            <p:ph type="sldNum" sz="quarter" idx="12"/>
          </p:nvPr>
        </p:nvSpPr>
        <p:spPr/>
        <p:txBody>
          <a:bodyPr/>
          <a:lstStyle/>
          <a:p>
            <a:fld id="{7035B472-F28C-46A2-9CA4-17A72E17B526}" type="slidenum">
              <a:rPr lang="en-US" smtClean="0"/>
              <a:pPr/>
              <a:t>2</a:t>
            </a:fld>
            <a:endParaRPr lang="en-US"/>
          </a:p>
        </p:txBody>
      </p:sp>
      <p:sp>
        <p:nvSpPr>
          <p:cNvPr id="6" name="Rectangle 5"/>
          <p:cNvSpPr/>
          <p:nvPr/>
        </p:nvSpPr>
        <p:spPr>
          <a:xfrm>
            <a:off x="90841" y="228600"/>
            <a:ext cx="9129359" cy="861774"/>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0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Property Appeals Process </a:t>
            </a:r>
            <a:endParaRPr lang="en-US" sz="50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700881521"/>
      </p:ext>
    </p:extLst>
  </p:cSld>
  <p:clrMapOvr>
    <a:masterClrMapping/>
  </p:clrMapOvr>
  <p:transition spd="med">
    <p:dissolv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38200" y="405825"/>
            <a:ext cx="7568675" cy="584775"/>
          </a:xfrm>
          <a:prstGeom prst="rect">
            <a:avLst/>
          </a:prstGeom>
          <a:noFill/>
        </p:spPr>
        <p:txBody>
          <a:bodyPr wrap="none" rtlCol="0">
            <a:spAutoFit/>
          </a:bodyPr>
          <a:lstStyle/>
          <a:p>
            <a:r>
              <a:rPr lang="en-US" sz="3200" b="1" dirty="0" smtClean="0"/>
              <a:t>2013 Sales Study Against 2012 Values</a:t>
            </a:r>
            <a:endParaRPr lang="en-US" sz="3200" b="1" dirty="0"/>
          </a:p>
        </p:txBody>
      </p:sp>
      <p:sp>
        <p:nvSpPr>
          <p:cNvPr id="3" name="Slide Number Placeholder 2"/>
          <p:cNvSpPr>
            <a:spLocks noGrp="1"/>
          </p:cNvSpPr>
          <p:nvPr>
            <p:ph type="sldNum" sz="quarter" idx="12"/>
          </p:nvPr>
        </p:nvSpPr>
        <p:spPr/>
        <p:txBody>
          <a:bodyPr/>
          <a:lstStyle/>
          <a:p>
            <a:fld id="{7035B472-F28C-46A2-9CA4-17A72E17B526}" type="slidenum">
              <a:rPr lang="en-US" smtClean="0"/>
              <a:pPr/>
              <a:t>20</a:t>
            </a:fld>
            <a:endParaRPr lang="en-US"/>
          </a:p>
        </p:txBody>
      </p:sp>
      <p:pic>
        <p:nvPicPr>
          <p:cNvPr id="205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990600"/>
            <a:ext cx="8229600" cy="571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65808235"/>
      </p:ext>
    </p:extLst>
  </p:cSld>
  <p:clrMapOvr>
    <a:masterClrMapping/>
  </p:clrMapOvr>
  <p:transition spd="med">
    <p:wedg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25894" y="605135"/>
            <a:ext cx="8503353" cy="646331"/>
          </a:xfrm>
          <a:prstGeom prst="rect">
            <a:avLst/>
          </a:prstGeom>
          <a:noFill/>
        </p:spPr>
        <p:txBody>
          <a:bodyPr wrap="none" rtlCol="0">
            <a:spAutoFit/>
          </a:bodyPr>
          <a:lstStyle/>
          <a:p>
            <a:pPr algn="ctr"/>
            <a:r>
              <a:rPr lang="en-US" sz="3600" b="1" dirty="0" smtClean="0"/>
              <a:t>2013 Sales Study Against 2012 Values</a:t>
            </a:r>
            <a:endParaRPr lang="en-US" sz="3600" b="1" dirty="0"/>
          </a:p>
        </p:txBody>
      </p:sp>
      <p:sp>
        <p:nvSpPr>
          <p:cNvPr id="2" name="Slide Number Placeholder 1"/>
          <p:cNvSpPr>
            <a:spLocks noGrp="1"/>
          </p:cNvSpPr>
          <p:nvPr>
            <p:ph type="sldNum" sz="quarter" idx="12"/>
          </p:nvPr>
        </p:nvSpPr>
        <p:spPr/>
        <p:txBody>
          <a:bodyPr/>
          <a:lstStyle/>
          <a:p>
            <a:fld id="{7035B472-F28C-46A2-9CA4-17A72E17B526}" type="slidenum">
              <a:rPr lang="en-US" smtClean="0"/>
              <a:pPr/>
              <a:t>21</a:t>
            </a:fld>
            <a:endParaRPr lang="en-US"/>
          </a:p>
        </p:txBody>
      </p:sp>
      <p:graphicFrame>
        <p:nvGraphicFramePr>
          <p:cNvPr id="7" name="Table 6"/>
          <p:cNvGraphicFramePr>
            <a:graphicFrameLocks noGrp="1"/>
          </p:cNvGraphicFramePr>
          <p:nvPr>
            <p:extLst>
              <p:ext uri="{D42A27DB-BD31-4B8C-83A1-F6EECF244321}">
                <p14:modId xmlns:p14="http://schemas.microsoft.com/office/powerpoint/2010/main" val="4004967929"/>
              </p:ext>
            </p:extLst>
          </p:nvPr>
        </p:nvGraphicFramePr>
        <p:xfrm>
          <a:off x="1" y="1295400"/>
          <a:ext cx="9143999" cy="5181600"/>
        </p:xfrm>
        <a:graphic>
          <a:graphicData uri="http://schemas.openxmlformats.org/drawingml/2006/table">
            <a:tbl>
              <a:tblPr>
                <a:tableStyleId>{5C22544A-7EE6-4342-B048-85BDC9FD1C3A}</a:tableStyleId>
              </a:tblPr>
              <a:tblGrid>
                <a:gridCol w="1073304"/>
                <a:gridCol w="1700561"/>
                <a:gridCol w="975733"/>
                <a:gridCol w="1059365"/>
                <a:gridCol w="1491476"/>
                <a:gridCol w="933915"/>
                <a:gridCol w="1059365"/>
                <a:gridCol w="850280"/>
              </a:tblGrid>
              <a:tr h="489532">
                <a:tc>
                  <a:txBody>
                    <a:bodyPr/>
                    <a:lstStyle/>
                    <a:p>
                      <a:pPr algn="ctr" fontAlgn="b"/>
                      <a:r>
                        <a:rPr lang="en-US" sz="1100" u="none" strike="noStrike" dirty="0">
                          <a:effectLst/>
                        </a:rPr>
                        <a:t>Parcel Number</a:t>
                      </a:r>
                      <a:endParaRPr lang="en-US" sz="1100" b="0" i="0" u="none" strike="noStrike" dirty="0">
                        <a:solidFill>
                          <a:srgbClr val="000000"/>
                        </a:solidFill>
                        <a:effectLst/>
                        <a:latin typeface="Calibri"/>
                      </a:endParaRPr>
                    </a:p>
                  </a:txBody>
                  <a:tcPr marL="7527" marR="7527" marT="7527" marB="0" anchor="b"/>
                </a:tc>
                <a:tc>
                  <a:txBody>
                    <a:bodyPr/>
                    <a:lstStyle/>
                    <a:p>
                      <a:pPr algn="ctr" fontAlgn="b"/>
                      <a:r>
                        <a:rPr lang="en-US" sz="1100" u="none" strike="noStrike">
                          <a:effectLst/>
                        </a:rPr>
                        <a:t>Address</a:t>
                      </a:r>
                      <a:endParaRPr lang="en-US" sz="1100" b="0" i="0" u="none" strike="noStrike">
                        <a:solidFill>
                          <a:srgbClr val="000000"/>
                        </a:solidFill>
                        <a:effectLst/>
                        <a:latin typeface="Calibri"/>
                      </a:endParaRPr>
                    </a:p>
                  </a:txBody>
                  <a:tcPr marL="7527" marR="7527" marT="7527" marB="0" anchor="b"/>
                </a:tc>
                <a:tc>
                  <a:txBody>
                    <a:bodyPr/>
                    <a:lstStyle/>
                    <a:p>
                      <a:pPr algn="ctr" fontAlgn="b"/>
                      <a:r>
                        <a:rPr lang="en-US" sz="1100" u="none" strike="noStrike">
                          <a:effectLst/>
                        </a:rPr>
                        <a:t>Sale Date</a:t>
                      </a:r>
                      <a:endParaRPr lang="en-US" sz="1100" b="0" i="0" u="none" strike="noStrike">
                        <a:solidFill>
                          <a:srgbClr val="000000"/>
                        </a:solidFill>
                        <a:effectLst/>
                        <a:latin typeface="Calibri"/>
                      </a:endParaRPr>
                    </a:p>
                  </a:txBody>
                  <a:tcPr marL="7527" marR="7527" marT="7527" marB="0" anchor="b"/>
                </a:tc>
                <a:tc>
                  <a:txBody>
                    <a:bodyPr/>
                    <a:lstStyle/>
                    <a:p>
                      <a:pPr algn="ctr" fontAlgn="b"/>
                      <a:r>
                        <a:rPr lang="en-US" sz="1100" u="none" strike="noStrike">
                          <a:effectLst/>
                        </a:rPr>
                        <a:t>Sale Type</a:t>
                      </a:r>
                      <a:endParaRPr lang="en-US" sz="1100" b="0" i="0" u="none" strike="noStrike">
                        <a:solidFill>
                          <a:srgbClr val="000000"/>
                        </a:solidFill>
                        <a:effectLst/>
                        <a:latin typeface="Calibri"/>
                      </a:endParaRPr>
                    </a:p>
                  </a:txBody>
                  <a:tcPr marL="7527" marR="7527" marT="7527" marB="0" anchor="b"/>
                </a:tc>
                <a:tc>
                  <a:txBody>
                    <a:bodyPr/>
                    <a:lstStyle/>
                    <a:p>
                      <a:pPr algn="ctr" fontAlgn="b"/>
                      <a:r>
                        <a:rPr lang="en-US" sz="1100" u="none" strike="noStrike">
                          <a:effectLst/>
                        </a:rPr>
                        <a:t>Nghbd</a:t>
                      </a:r>
                      <a:endParaRPr lang="en-US" sz="1100" b="0" i="0" u="none" strike="noStrike">
                        <a:solidFill>
                          <a:srgbClr val="000000"/>
                        </a:solidFill>
                        <a:effectLst/>
                        <a:latin typeface="Calibri"/>
                      </a:endParaRPr>
                    </a:p>
                  </a:txBody>
                  <a:tcPr marL="7527" marR="7527" marT="7527" marB="0" anchor="b"/>
                </a:tc>
                <a:tc>
                  <a:txBody>
                    <a:bodyPr/>
                    <a:lstStyle/>
                    <a:p>
                      <a:pPr algn="ctr" fontAlgn="b"/>
                      <a:r>
                        <a:rPr lang="en-US" sz="1100" u="none" strike="noStrike">
                          <a:effectLst/>
                        </a:rPr>
                        <a:t>Sale Price</a:t>
                      </a:r>
                      <a:endParaRPr lang="en-US" sz="1100" b="0" i="0" u="none" strike="noStrike">
                        <a:solidFill>
                          <a:srgbClr val="000000"/>
                        </a:solidFill>
                        <a:effectLst/>
                        <a:latin typeface="Calibri"/>
                      </a:endParaRPr>
                    </a:p>
                  </a:txBody>
                  <a:tcPr marL="7527" marR="7527" marT="7527" marB="0" anchor="b"/>
                </a:tc>
                <a:tc>
                  <a:txBody>
                    <a:bodyPr/>
                    <a:lstStyle/>
                    <a:p>
                      <a:pPr algn="ctr" fontAlgn="b"/>
                      <a:r>
                        <a:rPr lang="en-US" sz="1100" u="none" strike="noStrike">
                          <a:effectLst/>
                        </a:rPr>
                        <a:t>2012 Assessed</a:t>
                      </a:r>
                      <a:endParaRPr lang="en-US" sz="1100" b="0" i="0" u="none" strike="noStrike">
                        <a:solidFill>
                          <a:srgbClr val="000000"/>
                        </a:solidFill>
                        <a:effectLst/>
                        <a:latin typeface="Calibri"/>
                      </a:endParaRPr>
                    </a:p>
                  </a:txBody>
                  <a:tcPr marL="7527" marR="7527" marT="7527" marB="0" anchor="b"/>
                </a:tc>
                <a:tc>
                  <a:txBody>
                    <a:bodyPr/>
                    <a:lstStyle/>
                    <a:p>
                      <a:pPr algn="ctr" fontAlgn="b"/>
                      <a:r>
                        <a:rPr lang="en-US" sz="1100" u="none" strike="noStrike">
                          <a:effectLst/>
                        </a:rPr>
                        <a:t>Ratio</a:t>
                      </a:r>
                      <a:endParaRPr lang="en-US" sz="1100" b="0" i="0" u="none" strike="noStrike">
                        <a:solidFill>
                          <a:srgbClr val="000000"/>
                        </a:solidFill>
                        <a:effectLst/>
                        <a:latin typeface="Calibri"/>
                      </a:endParaRPr>
                    </a:p>
                  </a:txBody>
                  <a:tcPr marL="7527" marR="7527" marT="7527" marB="0" anchor="b"/>
                </a:tc>
              </a:tr>
              <a:tr h="194522">
                <a:tc>
                  <a:txBody>
                    <a:bodyPr/>
                    <a:lstStyle/>
                    <a:p>
                      <a:pPr algn="ctr" fontAlgn="b"/>
                      <a:r>
                        <a:rPr lang="en-US" sz="1100" u="none" strike="noStrike">
                          <a:effectLst/>
                        </a:rPr>
                        <a:t> </a:t>
                      </a:r>
                      <a:endParaRPr lang="en-US" sz="1100" b="0" i="0" u="none" strike="noStrike">
                        <a:solidFill>
                          <a:srgbClr val="000000"/>
                        </a:solidFill>
                        <a:effectLst/>
                        <a:latin typeface="Calibri"/>
                      </a:endParaRPr>
                    </a:p>
                  </a:txBody>
                  <a:tcPr marL="7527" marR="7527" marT="7527" marB="0" anchor="b"/>
                </a:tc>
                <a:tc>
                  <a:txBody>
                    <a:bodyPr/>
                    <a:lstStyle/>
                    <a:p>
                      <a:pPr algn="ctr" fontAlgn="b"/>
                      <a:r>
                        <a:rPr lang="en-US" sz="1100" u="none" strike="noStrike">
                          <a:effectLst/>
                        </a:rPr>
                        <a:t> </a:t>
                      </a:r>
                      <a:endParaRPr lang="en-US" sz="1100" b="0" i="0" u="none" strike="noStrike">
                        <a:solidFill>
                          <a:srgbClr val="000000"/>
                        </a:solidFill>
                        <a:effectLst/>
                        <a:latin typeface="Calibri"/>
                      </a:endParaRPr>
                    </a:p>
                  </a:txBody>
                  <a:tcPr marL="7527" marR="7527" marT="7527" marB="0" anchor="b"/>
                </a:tc>
                <a:tc>
                  <a:txBody>
                    <a:bodyPr/>
                    <a:lstStyle/>
                    <a:p>
                      <a:pPr algn="ctr" fontAlgn="b"/>
                      <a:r>
                        <a:rPr lang="en-US" sz="1100" u="none" strike="noStrike">
                          <a:effectLst/>
                        </a:rPr>
                        <a:t> </a:t>
                      </a:r>
                      <a:endParaRPr lang="en-US" sz="1100" b="0" i="0" u="none" strike="noStrike">
                        <a:solidFill>
                          <a:srgbClr val="000000"/>
                        </a:solidFill>
                        <a:effectLst/>
                        <a:latin typeface="Calibri"/>
                      </a:endParaRPr>
                    </a:p>
                  </a:txBody>
                  <a:tcPr marL="7527" marR="7527" marT="7527" marB="0" anchor="b"/>
                </a:tc>
                <a:tc>
                  <a:txBody>
                    <a:bodyPr/>
                    <a:lstStyle/>
                    <a:p>
                      <a:pPr algn="ctr" fontAlgn="b"/>
                      <a:r>
                        <a:rPr lang="en-US" sz="1100" u="none" strike="noStrike">
                          <a:effectLst/>
                        </a:rPr>
                        <a:t> </a:t>
                      </a:r>
                      <a:endParaRPr lang="en-US" sz="1100" b="0" i="0" u="none" strike="noStrike">
                        <a:solidFill>
                          <a:srgbClr val="000000"/>
                        </a:solidFill>
                        <a:effectLst/>
                        <a:latin typeface="Calibri"/>
                      </a:endParaRPr>
                    </a:p>
                  </a:txBody>
                  <a:tcPr marL="7527" marR="7527" marT="7527" marB="0" anchor="b"/>
                </a:tc>
                <a:tc>
                  <a:txBody>
                    <a:bodyPr/>
                    <a:lstStyle/>
                    <a:p>
                      <a:pPr algn="ctr" fontAlgn="b"/>
                      <a:r>
                        <a:rPr lang="en-US" sz="1100" u="none" strike="noStrike" dirty="0">
                          <a:effectLst/>
                        </a:rPr>
                        <a:t> </a:t>
                      </a:r>
                      <a:endParaRPr lang="en-US" sz="1100" b="0" i="0" u="none" strike="noStrike" dirty="0">
                        <a:solidFill>
                          <a:srgbClr val="000000"/>
                        </a:solidFill>
                        <a:effectLst/>
                        <a:latin typeface="Calibri"/>
                      </a:endParaRPr>
                    </a:p>
                  </a:txBody>
                  <a:tcPr marL="7527" marR="7527" marT="7527" marB="0" anchor="b"/>
                </a:tc>
                <a:tc>
                  <a:txBody>
                    <a:bodyPr/>
                    <a:lstStyle/>
                    <a:p>
                      <a:pPr algn="ctr" fontAlgn="b"/>
                      <a:r>
                        <a:rPr lang="en-US" sz="1100" u="none" strike="noStrike">
                          <a:effectLst/>
                        </a:rPr>
                        <a:t> </a:t>
                      </a:r>
                      <a:endParaRPr lang="en-US" sz="1100" b="0" i="0" u="none" strike="noStrike">
                        <a:solidFill>
                          <a:srgbClr val="000000"/>
                        </a:solidFill>
                        <a:effectLst/>
                        <a:latin typeface="Calibri"/>
                      </a:endParaRPr>
                    </a:p>
                  </a:txBody>
                  <a:tcPr marL="7527" marR="7527" marT="7527" marB="0" anchor="b"/>
                </a:tc>
                <a:tc>
                  <a:txBody>
                    <a:bodyPr/>
                    <a:lstStyle/>
                    <a:p>
                      <a:pPr algn="ctr" fontAlgn="b"/>
                      <a:r>
                        <a:rPr lang="en-US" sz="1100" u="none" strike="noStrike">
                          <a:effectLst/>
                        </a:rPr>
                        <a:t>Value</a:t>
                      </a:r>
                      <a:endParaRPr lang="en-US" sz="1100" b="0" i="0" u="none" strike="noStrike">
                        <a:solidFill>
                          <a:srgbClr val="000000"/>
                        </a:solidFill>
                        <a:effectLst/>
                        <a:latin typeface="Calibri"/>
                      </a:endParaRPr>
                    </a:p>
                  </a:txBody>
                  <a:tcPr marL="7527" marR="7527" marT="7527" marB="0" anchor="b"/>
                </a:tc>
                <a:tc>
                  <a:txBody>
                    <a:bodyPr/>
                    <a:lstStyle/>
                    <a:p>
                      <a:pPr algn="ctr" fontAlgn="b"/>
                      <a:r>
                        <a:rPr lang="en-US" sz="1100" u="none" strike="noStrike">
                          <a:effectLst/>
                        </a:rPr>
                        <a:t> </a:t>
                      </a:r>
                      <a:endParaRPr lang="en-US" sz="1100" b="0" i="0" u="none" strike="noStrike">
                        <a:solidFill>
                          <a:srgbClr val="000000"/>
                        </a:solidFill>
                        <a:effectLst/>
                        <a:latin typeface="Calibri"/>
                      </a:endParaRPr>
                    </a:p>
                  </a:txBody>
                  <a:tcPr marL="7527" marR="7527" marT="7527" marB="0" anchor="b"/>
                </a:tc>
              </a:tr>
              <a:tr h="260932">
                <a:tc>
                  <a:txBody>
                    <a:bodyPr/>
                    <a:lstStyle/>
                    <a:p>
                      <a:pPr algn="ctr" fontAlgn="b"/>
                      <a:r>
                        <a:rPr lang="en-US" sz="1100" u="none" strike="noStrike">
                          <a:effectLst/>
                        </a:rPr>
                        <a:t>19-34-103-009</a:t>
                      </a:r>
                      <a:endParaRPr lang="en-US" sz="1100" b="0" i="0" u="none" strike="noStrike">
                        <a:solidFill>
                          <a:srgbClr val="000000"/>
                        </a:solidFill>
                        <a:effectLst/>
                        <a:latin typeface="Calibri"/>
                      </a:endParaRPr>
                    </a:p>
                  </a:txBody>
                  <a:tcPr marL="7527" marR="7527" marT="7527" marB="0" anchor="b"/>
                </a:tc>
                <a:tc>
                  <a:txBody>
                    <a:bodyPr/>
                    <a:lstStyle/>
                    <a:p>
                      <a:pPr algn="l" fontAlgn="b"/>
                      <a:r>
                        <a:rPr lang="en-US" sz="1100" u="none" strike="noStrike">
                          <a:effectLst/>
                        </a:rPr>
                        <a:t>3636 Middlebury Ln</a:t>
                      </a:r>
                      <a:endParaRPr lang="en-US" sz="1100" b="0" i="0" u="none" strike="noStrike">
                        <a:solidFill>
                          <a:srgbClr val="000000"/>
                        </a:solidFill>
                        <a:effectLst/>
                        <a:latin typeface="Calibri"/>
                      </a:endParaRPr>
                    </a:p>
                  </a:txBody>
                  <a:tcPr marL="7527" marR="7527" marT="7527" marB="0" anchor="b"/>
                </a:tc>
                <a:tc>
                  <a:txBody>
                    <a:bodyPr/>
                    <a:lstStyle/>
                    <a:p>
                      <a:pPr algn="ctr" fontAlgn="b"/>
                      <a:r>
                        <a:rPr lang="en-US" sz="1100" u="none" strike="noStrike">
                          <a:effectLst/>
                        </a:rPr>
                        <a:t>6/29/2012</a:t>
                      </a:r>
                      <a:endParaRPr lang="en-US" sz="1100" b="0" i="0" u="none" strike="noStrike">
                        <a:solidFill>
                          <a:srgbClr val="000000"/>
                        </a:solidFill>
                        <a:effectLst/>
                        <a:latin typeface="Calibri"/>
                      </a:endParaRPr>
                    </a:p>
                  </a:txBody>
                  <a:tcPr marL="7527" marR="7527" marT="7527" marB="0" anchor="b"/>
                </a:tc>
                <a:tc>
                  <a:txBody>
                    <a:bodyPr/>
                    <a:lstStyle/>
                    <a:p>
                      <a:pPr algn="ctr" fontAlgn="b"/>
                      <a:r>
                        <a:rPr lang="en-US" sz="1100" u="none" strike="noStrike">
                          <a:effectLst/>
                        </a:rPr>
                        <a:t>1-Valid Sale</a:t>
                      </a:r>
                      <a:endParaRPr lang="en-US" sz="1100" b="0" i="0" u="none" strike="noStrike">
                        <a:solidFill>
                          <a:srgbClr val="000000"/>
                        </a:solidFill>
                        <a:effectLst/>
                        <a:latin typeface="Calibri"/>
                      </a:endParaRPr>
                    </a:p>
                  </a:txBody>
                  <a:tcPr marL="7527" marR="7527" marT="7527" marB="0" anchor="b"/>
                </a:tc>
                <a:tc>
                  <a:txBody>
                    <a:bodyPr/>
                    <a:lstStyle/>
                    <a:p>
                      <a:pPr algn="ctr" fontAlgn="b"/>
                      <a:r>
                        <a:rPr lang="en-US" sz="1100" u="none" strike="noStrike">
                          <a:effectLst/>
                        </a:rPr>
                        <a:t>Westchester Village</a:t>
                      </a:r>
                      <a:endParaRPr lang="en-US" sz="1100" b="0" i="0" u="none" strike="noStrike">
                        <a:solidFill>
                          <a:srgbClr val="000000"/>
                        </a:solidFill>
                        <a:effectLst/>
                        <a:latin typeface="Calibri"/>
                      </a:endParaRPr>
                    </a:p>
                  </a:txBody>
                  <a:tcPr marL="7527" marR="7527" marT="7527" marB="0" anchor="b"/>
                </a:tc>
                <a:tc>
                  <a:txBody>
                    <a:bodyPr/>
                    <a:lstStyle/>
                    <a:p>
                      <a:pPr algn="l" fontAlgn="b"/>
                      <a:r>
                        <a:rPr lang="en-US" sz="1100" u="none" strike="noStrike">
                          <a:effectLst/>
                        </a:rPr>
                        <a:t> $       177,400 </a:t>
                      </a:r>
                      <a:endParaRPr lang="en-US" sz="1100" b="0" i="0" u="none" strike="noStrike">
                        <a:solidFill>
                          <a:srgbClr val="000000"/>
                        </a:solidFill>
                        <a:effectLst/>
                        <a:latin typeface="Calibri"/>
                      </a:endParaRPr>
                    </a:p>
                  </a:txBody>
                  <a:tcPr marL="7527" marR="7527" marT="7527" marB="0" anchor="b"/>
                </a:tc>
                <a:tc>
                  <a:txBody>
                    <a:bodyPr/>
                    <a:lstStyle/>
                    <a:p>
                      <a:pPr algn="l" fontAlgn="b"/>
                      <a:r>
                        <a:rPr lang="en-US" sz="1100" u="none" strike="noStrike">
                          <a:effectLst/>
                        </a:rPr>
                        <a:t>                94,460 </a:t>
                      </a:r>
                      <a:endParaRPr lang="en-US" sz="1100" b="0" i="0" u="none" strike="noStrike">
                        <a:solidFill>
                          <a:srgbClr val="000000"/>
                        </a:solidFill>
                        <a:effectLst/>
                        <a:latin typeface="Calibri"/>
                      </a:endParaRPr>
                    </a:p>
                  </a:txBody>
                  <a:tcPr marL="7527" marR="7527" marT="7527" marB="0" anchor="b"/>
                </a:tc>
                <a:tc>
                  <a:txBody>
                    <a:bodyPr/>
                    <a:lstStyle/>
                    <a:p>
                      <a:pPr algn="ctr" fontAlgn="b"/>
                      <a:r>
                        <a:rPr lang="en-US" sz="1100" u="none" strike="noStrike">
                          <a:effectLst/>
                        </a:rPr>
                        <a:t>0.5325</a:t>
                      </a:r>
                      <a:endParaRPr lang="en-US" sz="1100" b="0" i="0" u="none" strike="noStrike">
                        <a:solidFill>
                          <a:srgbClr val="000000"/>
                        </a:solidFill>
                        <a:effectLst/>
                        <a:latin typeface="Calibri"/>
                      </a:endParaRPr>
                    </a:p>
                  </a:txBody>
                  <a:tcPr marL="7527" marR="7527" marT="7527" marB="0" anchor="b"/>
                </a:tc>
              </a:tr>
              <a:tr h="260932">
                <a:tc>
                  <a:txBody>
                    <a:bodyPr/>
                    <a:lstStyle/>
                    <a:p>
                      <a:pPr algn="ctr" fontAlgn="b"/>
                      <a:r>
                        <a:rPr lang="en-US" sz="1100" u="none" strike="noStrike">
                          <a:effectLst/>
                        </a:rPr>
                        <a:t>19-34-103-014</a:t>
                      </a:r>
                      <a:endParaRPr lang="en-US" sz="1100" b="0" i="0" u="none" strike="noStrike">
                        <a:solidFill>
                          <a:srgbClr val="000000"/>
                        </a:solidFill>
                        <a:effectLst/>
                        <a:latin typeface="Calibri"/>
                      </a:endParaRPr>
                    </a:p>
                  </a:txBody>
                  <a:tcPr marL="7527" marR="7527" marT="7527" marB="0" anchor="b"/>
                </a:tc>
                <a:tc>
                  <a:txBody>
                    <a:bodyPr/>
                    <a:lstStyle/>
                    <a:p>
                      <a:pPr algn="l" fontAlgn="b"/>
                      <a:r>
                        <a:rPr lang="en-US" sz="1100" u="none" strike="noStrike">
                          <a:effectLst/>
                        </a:rPr>
                        <a:t>180 Wadsworth Ln</a:t>
                      </a:r>
                      <a:endParaRPr lang="en-US" sz="1100" b="0" i="0" u="none" strike="noStrike">
                        <a:solidFill>
                          <a:srgbClr val="000000"/>
                        </a:solidFill>
                        <a:effectLst/>
                        <a:latin typeface="Calibri"/>
                      </a:endParaRPr>
                    </a:p>
                  </a:txBody>
                  <a:tcPr marL="7527" marR="7527" marT="7527" marB="0" anchor="b"/>
                </a:tc>
                <a:tc>
                  <a:txBody>
                    <a:bodyPr/>
                    <a:lstStyle/>
                    <a:p>
                      <a:pPr algn="ctr" fontAlgn="b"/>
                      <a:r>
                        <a:rPr lang="en-US" sz="1100" u="none" strike="noStrike">
                          <a:effectLst/>
                        </a:rPr>
                        <a:t>1/6/2011</a:t>
                      </a:r>
                      <a:endParaRPr lang="en-US" sz="1100" b="0" i="0" u="none" strike="noStrike">
                        <a:solidFill>
                          <a:srgbClr val="000000"/>
                        </a:solidFill>
                        <a:effectLst/>
                        <a:latin typeface="Calibri"/>
                      </a:endParaRPr>
                    </a:p>
                  </a:txBody>
                  <a:tcPr marL="7527" marR="7527" marT="7527" marB="0" anchor="b"/>
                </a:tc>
                <a:tc>
                  <a:txBody>
                    <a:bodyPr/>
                    <a:lstStyle/>
                    <a:p>
                      <a:pPr algn="ctr" fontAlgn="b"/>
                      <a:r>
                        <a:rPr lang="en-US" sz="1100" u="none" strike="noStrike">
                          <a:effectLst/>
                        </a:rPr>
                        <a:t>1-Valid Sale</a:t>
                      </a:r>
                      <a:endParaRPr lang="en-US" sz="1100" b="0" i="0" u="none" strike="noStrike">
                        <a:solidFill>
                          <a:srgbClr val="000000"/>
                        </a:solidFill>
                        <a:effectLst/>
                        <a:latin typeface="Calibri"/>
                      </a:endParaRPr>
                    </a:p>
                  </a:txBody>
                  <a:tcPr marL="7527" marR="7527" marT="7527" marB="0" anchor="b"/>
                </a:tc>
                <a:tc>
                  <a:txBody>
                    <a:bodyPr/>
                    <a:lstStyle/>
                    <a:p>
                      <a:pPr algn="ctr" fontAlgn="b"/>
                      <a:r>
                        <a:rPr lang="en-US" sz="1100" u="none" strike="noStrike">
                          <a:effectLst/>
                        </a:rPr>
                        <a:t>Westchester Village</a:t>
                      </a:r>
                      <a:endParaRPr lang="en-US" sz="1100" b="0" i="0" u="none" strike="noStrike">
                        <a:solidFill>
                          <a:srgbClr val="000000"/>
                        </a:solidFill>
                        <a:effectLst/>
                        <a:latin typeface="Calibri"/>
                      </a:endParaRPr>
                    </a:p>
                  </a:txBody>
                  <a:tcPr marL="7527" marR="7527" marT="7527" marB="0" anchor="b"/>
                </a:tc>
                <a:tc>
                  <a:txBody>
                    <a:bodyPr/>
                    <a:lstStyle/>
                    <a:p>
                      <a:pPr algn="ctr" fontAlgn="b"/>
                      <a:r>
                        <a:rPr lang="en-US" sz="1100" u="none" strike="noStrike">
                          <a:effectLst/>
                        </a:rPr>
                        <a:t> $       158,000 </a:t>
                      </a:r>
                      <a:endParaRPr lang="en-US" sz="1100" b="0" i="0" u="none" strike="noStrike">
                        <a:solidFill>
                          <a:srgbClr val="000000"/>
                        </a:solidFill>
                        <a:effectLst/>
                        <a:latin typeface="Calibri"/>
                      </a:endParaRPr>
                    </a:p>
                  </a:txBody>
                  <a:tcPr marL="7527" marR="7527" marT="7527" marB="0" anchor="b"/>
                </a:tc>
                <a:tc>
                  <a:txBody>
                    <a:bodyPr/>
                    <a:lstStyle/>
                    <a:p>
                      <a:pPr algn="ctr" fontAlgn="b"/>
                      <a:r>
                        <a:rPr lang="en-US" sz="1100" u="none" strike="noStrike">
                          <a:effectLst/>
                        </a:rPr>
                        <a:t>                96,400 </a:t>
                      </a:r>
                      <a:endParaRPr lang="en-US" sz="1100" b="0" i="0" u="none" strike="noStrike">
                        <a:solidFill>
                          <a:srgbClr val="000000"/>
                        </a:solidFill>
                        <a:effectLst/>
                        <a:latin typeface="Calibri"/>
                      </a:endParaRPr>
                    </a:p>
                  </a:txBody>
                  <a:tcPr marL="7527" marR="7527" marT="7527" marB="0" anchor="b"/>
                </a:tc>
                <a:tc>
                  <a:txBody>
                    <a:bodyPr/>
                    <a:lstStyle/>
                    <a:p>
                      <a:pPr algn="ctr" fontAlgn="b"/>
                      <a:r>
                        <a:rPr lang="en-US" sz="1100" u="none" strike="noStrike">
                          <a:effectLst/>
                        </a:rPr>
                        <a:t>0.6101</a:t>
                      </a:r>
                      <a:endParaRPr lang="en-US" sz="1100" b="0" i="0" u="none" strike="noStrike">
                        <a:solidFill>
                          <a:srgbClr val="000000"/>
                        </a:solidFill>
                        <a:effectLst/>
                        <a:latin typeface="Calibri"/>
                      </a:endParaRPr>
                    </a:p>
                  </a:txBody>
                  <a:tcPr marL="7527" marR="7527" marT="7527" marB="0" anchor="b"/>
                </a:tc>
              </a:tr>
              <a:tr h="260932">
                <a:tc>
                  <a:txBody>
                    <a:bodyPr/>
                    <a:lstStyle/>
                    <a:p>
                      <a:pPr algn="ctr" fontAlgn="b"/>
                      <a:r>
                        <a:rPr lang="en-US" sz="1100" u="none" strike="noStrike">
                          <a:effectLst/>
                        </a:rPr>
                        <a:t>19-34-126-005</a:t>
                      </a:r>
                      <a:endParaRPr lang="en-US" sz="1100" b="0" i="0" u="none" strike="noStrike">
                        <a:solidFill>
                          <a:srgbClr val="000000"/>
                        </a:solidFill>
                        <a:effectLst/>
                        <a:latin typeface="Calibri"/>
                      </a:endParaRPr>
                    </a:p>
                  </a:txBody>
                  <a:tcPr marL="7527" marR="7527" marT="7527" marB="0" anchor="b"/>
                </a:tc>
                <a:tc>
                  <a:txBody>
                    <a:bodyPr/>
                    <a:lstStyle/>
                    <a:p>
                      <a:pPr algn="l" fontAlgn="b"/>
                      <a:r>
                        <a:rPr lang="en-US" sz="1100" u="none" strike="noStrike">
                          <a:effectLst/>
                        </a:rPr>
                        <a:t>3421 W. Maple Rd</a:t>
                      </a:r>
                      <a:endParaRPr lang="en-US" sz="1100" b="0" i="0" u="none" strike="noStrike">
                        <a:solidFill>
                          <a:srgbClr val="000000"/>
                        </a:solidFill>
                        <a:effectLst/>
                        <a:latin typeface="Calibri"/>
                      </a:endParaRPr>
                    </a:p>
                  </a:txBody>
                  <a:tcPr marL="7527" marR="7527" marT="7527" marB="0" anchor="b"/>
                </a:tc>
                <a:tc>
                  <a:txBody>
                    <a:bodyPr/>
                    <a:lstStyle/>
                    <a:p>
                      <a:pPr algn="ctr" fontAlgn="b"/>
                      <a:r>
                        <a:rPr lang="en-US" sz="1100" u="none" strike="noStrike">
                          <a:effectLst/>
                        </a:rPr>
                        <a:t>6/14/2011</a:t>
                      </a:r>
                      <a:endParaRPr lang="en-US" sz="1100" b="0" i="0" u="none" strike="noStrike">
                        <a:solidFill>
                          <a:srgbClr val="000000"/>
                        </a:solidFill>
                        <a:effectLst/>
                        <a:latin typeface="Calibri"/>
                      </a:endParaRPr>
                    </a:p>
                  </a:txBody>
                  <a:tcPr marL="7527" marR="7527" marT="7527" marB="0" anchor="b"/>
                </a:tc>
                <a:tc>
                  <a:txBody>
                    <a:bodyPr/>
                    <a:lstStyle/>
                    <a:p>
                      <a:pPr algn="ctr" fontAlgn="b"/>
                      <a:r>
                        <a:rPr lang="en-US" sz="1100" u="none" strike="noStrike">
                          <a:effectLst/>
                        </a:rPr>
                        <a:t>1-Valid Sale</a:t>
                      </a:r>
                      <a:endParaRPr lang="en-US" sz="1100" b="0" i="0" u="none" strike="noStrike">
                        <a:solidFill>
                          <a:srgbClr val="000000"/>
                        </a:solidFill>
                        <a:effectLst/>
                        <a:latin typeface="Calibri"/>
                      </a:endParaRPr>
                    </a:p>
                  </a:txBody>
                  <a:tcPr marL="7527" marR="7527" marT="7527" marB="0" anchor="b"/>
                </a:tc>
                <a:tc>
                  <a:txBody>
                    <a:bodyPr/>
                    <a:lstStyle/>
                    <a:p>
                      <a:pPr algn="ctr" fontAlgn="b"/>
                      <a:r>
                        <a:rPr lang="en-US" sz="1100" u="none" strike="noStrike">
                          <a:effectLst/>
                        </a:rPr>
                        <a:t>Westchester Village</a:t>
                      </a:r>
                      <a:endParaRPr lang="en-US" sz="1100" b="0" i="0" u="none" strike="noStrike">
                        <a:solidFill>
                          <a:srgbClr val="000000"/>
                        </a:solidFill>
                        <a:effectLst/>
                        <a:latin typeface="Calibri"/>
                      </a:endParaRPr>
                    </a:p>
                  </a:txBody>
                  <a:tcPr marL="7527" marR="7527" marT="7527" marB="0" anchor="b"/>
                </a:tc>
                <a:tc>
                  <a:txBody>
                    <a:bodyPr/>
                    <a:lstStyle/>
                    <a:p>
                      <a:pPr algn="ctr" fontAlgn="b"/>
                      <a:r>
                        <a:rPr lang="en-US" sz="1100" u="none" strike="noStrike">
                          <a:effectLst/>
                        </a:rPr>
                        <a:t> $       295,000 </a:t>
                      </a:r>
                      <a:endParaRPr lang="en-US" sz="1100" b="0" i="0" u="none" strike="noStrike">
                        <a:solidFill>
                          <a:srgbClr val="000000"/>
                        </a:solidFill>
                        <a:effectLst/>
                        <a:latin typeface="Calibri"/>
                      </a:endParaRPr>
                    </a:p>
                  </a:txBody>
                  <a:tcPr marL="7527" marR="7527" marT="7527" marB="0" anchor="b"/>
                </a:tc>
                <a:tc>
                  <a:txBody>
                    <a:bodyPr/>
                    <a:lstStyle/>
                    <a:p>
                      <a:pPr algn="ctr" fontAlgn="b"/>
                      <a:r>
                        <a:rPr lang="en-US" sz="1100" u="none" strike="noStrike">
                          <a:effectLst/>
                        </a:rPr>
                        <a:t>              112,650 </a:t>
                      </a:r>
                      <a:endParaRPr lang="en-US" sz="1100" b="0" i="0" u="none" strike="noStrike">
                        <a:solidFill>
                          <a:srgbClr val="000000"/>
                        </a:solidFill>
                        <a:effectLst/>
                        <a:latin typeface="Calibri"/>
                      </a:endParaRPr>
                    </a:p>
                  </a:txBody>
                  <a:tcPr marL="7527" marR="7527" marT="7527" marB="0" anchor="b"/>
                </a:tc>
                <a:tc>
                  <a:txBody>
                    <a:bodyPr/>
                    <a:lstStyle/>
                    <a:p>
                      <a:pPr algn="ctr" fontAlgn="b"/>
                      <a:r>
                        <a:rPr lang="en-US" sz="1100" u="none" strike="noStrike">
                          <a:effectLst/>
                        </a:rPr>
                        <a:t>0.3819</a:t>
                      </a:r>
                      <a:endParaRPr lang="en-US" sz="1100" b="0" i="0" u="none" strike="noStrike">
                        <a:solidFill>
                          <a:srgbClr val="000000"/>
                        </a:solidFill>
                        <a:effectLst/>
                        <a:latin typeface="Calibri"/>
                      </a:endParaRPr>
                    </a:p>
                  </a:txBody>
                  <a:tcPr marL="7527" marR="7527" marT="7527" marB="0" anchor="b"/>
                </a:tc>
              </a:tr>
              <a:tr h="260932">
                <a:tc>
                  <a:txBody>
                    <a:bodyPr/>
                    <a:lstStyle/>
                    <a:p>
                      <a:pPr algn="ctr" fontAlgn="b"/>
                      <a:r>
                        <a:rPr lang="en-US" sz="1100" u="none" strike="noStrike">
                          <a:effectLst/>
                        </a:rPr>
                        <a:t>19-34-127-007</a:t>
                      </a:r>
                      <a:endParaRPr lang="en-US" sz="1100" b="0" i="0" u="none" strike="noStrike">
                        <a:solidFill>
                          <a:srgbClr val="000000"/>
                        </a:solidFill>
                        <a:effectLst/>
                        <a:latin typeface="Calibri"/>
                      </a:endParaRPr>
                    </a:p>
                  </a:txBody>
                  <a:tcPr marL="7527" marR="7527" marT="7527" marB="0" anchor="b"/>
                </a:tc>
                <a:tc>
                  <a:txBody>
                    <a:bodyPr/>
                    <a:lstStyle/>
                    <a:p>
                      <a:pPr algn="l" fontAlgn="b"/>
                      <a:r>
                        <a:rPr lang="en-US" sz="1100" u="none" strike="noStrike">
                          <a:effectLst/>
                        </a:rPr>
                        <a:t>354 Dalebrook Ln</a:t>
                      </a:r>
                      <a:endParaRPr lang="en-US" sz="1100" b="0" i="0" u="none" strike="noStrike">
                        <a:solidFill>
                          <a:srgbClr val="000000"/>
                        </a:solidFill>
                        <a:effectLst/>
                        <a:latin typeface="Calibri"/>
                      </a:endParaRPr>
                    </a:p>
                  </a:txBody>
                  <a:tcPr marL="7527" marR="7527" marT="7527" marB="0" anchor="b"/>
                </a:tc>
                <a:tc>
                  <a:txBody>
                    <a:bodyPr/>
                    <a:lstStyle/>
                    <a:p>
                      <a:pPr algn="ctr" fontAlgn="b"/>
                      <a:r>
                        <a:rPr lang="en-US" sz="1100" u="none" strike="noStrike">
                          <a:effectLst/>
                        </a:rPr>
                        <a:t>11/5/2010</a:t>
                      </a:r>
                      <a:endParaRPr lang="en-US" sz="1100" b="0" i="0" u="none" strike="noStrike">
                        <a:solidFill>
                          <a:srgbClr val="000000"/>
                        </a:solidFill>
                        <a:effectLst/>
                        <a:latin typeface="Calibri"/>
                      </a:endParaRPr>
                    </a:p>
                  </a:txBody>
                  <a:tcPr marL="7527" marR="7527" marT="7527" marB="0" anchor="b"/>
                </a:tc>
                <a:tc>
                  <a:txBody>
                    <a:bodyPr/>
                    <a:lstStyle/>
                    <a:p>
                      <a:pPr algn="ctr" fontAlgn="b"/>
                      <a:r>
                        <a:rPr lang="en-US" sz="1100" u="none" strike="noStrike">
                          <a:effectLst/>
                        </a:rPr>
                        <a:t>1-Valid Sale</a:t>
                      </a:r>
                      <a:endParaRPr lang="en-US" sz="1100" b="0" i="0" u="none" strike="noStrike">
                        <a:solidFill>
                          <a:srgbClr val="000000"/>
                        </a:solidFill>
                        <a:effectLst/>
                        <a:latin typeface="Calibri"/>
                      </a:endParaRPr>
                    </a:p>
                  </a:txBody>
                  <a:tcPr marL="7527" marR="7527" marT="7527" marB="0" anchor="b"/>
                </a:tc>
                <a:tc>
                  <a:txBody>
                    <a:bodyPr/>
                    <a:lstStyle/>
                    <a:p>
                      <a:pPr algn="ctr" fontAlgn="b"/>
                      <a:r>
                        <a:rPr lang="en-US" sz="1100" u="none" strike="noStrike">
                          <a:effectLst/>
                        </a:rPr>
                        <a:t>Westchester Village</a:t>
                      </a:r>
                      <a:endParaRPr lang="en-US" sz="1100" b="0" i="0" u="none" strike="noStrike">
                        <a:solidFill>
                          <a:srgbClr val="000000"/>
                        </a:solidFill>
                        <a:effectLst/>
                        <a:latin typeface="Calibri"/>
                      </a:endParaRPr>
                    </a:p>
                  </a:txBody>
                  <a:tcPr marL="7527" marR="7527" marT="7527" marB="0" anchor="b"/>
                </a:tc>
                <a:tc>
                  <a:txBody>
                    <a:bodyPr/>
                    <a:lstStyle/>
                    <a:p>
                      <a:pPr algn="ctr" fontAlgn="b"/>
                      <a:r>
                        <a:rPr lang="en-US" sz="1100" u="none" strike="noStrike">
                          <a:effectLst/>
                        </a:rPr>
                        <a:t> $       249,000 </a:t>
                      </a:r>
                      <a:endParaRPr lang="en-US" sz="1100" b="0" i="0" u="none" strike="noStrike">
                        <a:solidFill>
                          <a:srgbClr val="000000"/>
                        </a:solidFill>
                        <a:effectLst/>
                        <a:latin typeface="Calibri"/>
                      </a:endParaRPr>
                    </a:p>
                  </a:txBody>
                  <a:tcPr marL="7527" marR="7527" marT="7527" marB="0" anchor="b"/>
                </a:tc>
                <a:tc>
                  <a:txBody>
                    <a:bodyPr/>
                    <a:lstStyle/>
                    <a:p>
                      <a:pPr algn="ctr" fontAlgn="b"/>
                      <a:r>
                        <a:rPr lang="en-US" sz="1100" u="none" strike="noStrike">
                          <a:effectLst/>
                        </a:rPr>
                        <a:t>              128,430 </a:t>
                      </a:r>
                      <a:endParaRPr lang="en-US" sz="1100" b="0" i="0" u="none" strike="noStrike">
                        <a:solidFill>
                          <a:srgbClr val="000000"/>
                        </a:solidFill>
                        <a:effectLst/>
                        <a:latin typeface="Calibri"/>
                      </a:endParaRPr>
                    </a:p>
                  </a:txBody>
                  <a:tcPr marL="7527" marR="7527" marT="7527" marB="0" anchor="b"/>
                </a:tc>
                <a:tc>
                  <a:txBody>
                    <a:bodyPr/>
                    <a:lstStyle/>
                    <a:p>
                      <a:pPr algn="ctr" fontAlgn="b"/>
                      <a:r>
                        <a:rPr lang="en-US" sz="1100" u="none" strike="noStrike">
                          <a:effectLst/>
                        </a:rPr>
                        <a:t>0.5158</a:t>
                      </a:r>
                      <a:endParaRPr lang="en-US" sz="1100" b="0" i="0" u="none" strike="noStrike">
                        <a:solidFill>
                          <a:srgbClr val="000000"/>
                        </a:solidFill>
                        <a:effectLst/>
                        <a:latin typeface="Calibri"/>
                      </a:endParaRPr>
                    </a:p>
                  </a:txBody>
                  <a:tcPr marL="7527" marR="7527" marT="7527" marB="0" anchor="b"/>
                </a:tc>
              </a:tr>
              <a:tr h="260932">
                <a:tc>
                  <a:txBody>
                    <a:bodyPr/>
                    <a:lstStyle/>
                    <a:p>
                      <a:pPr algn="ctr" fontAlgn="b"/>
                      <a:r>
                        <a:rPr lang="en-US" sz="1100" u="none" strike="noStrike">
                          <a:effectLst/>
                        </a:rPr>
                        <a:t>19-34-177-014</a:t>
                      </a:r>
                      <a:endParaRPr lang="en-US" sz="1100" b="0" i="0" u="none" strike="noStrike">
                        <a:solidFill>
                          <a:srgbClr val="000000"/>
                        </a:solidFill>
                        <a:effectLst/>
                        <a:latin typeface="Calibri"/>
                      </a:endParaRPr>
                    </a:p>
                  </a:txBody>
                  <a:tcPr marL="7527" marR="7527" marT="7527" marB="0" anchor="b"/>
                </a:tc>
                <a:tc>
                  <a:txBody>
                    <a:bodyPr/>
                    <a:lstStyle/>
                    <a:p>
                      <a:pPr algn="l" fontAlgn="b"/>
                      <a:r>
                        <a:rPr lang="en-US" sz="1100" u="none" strike="noStrike">
                          <a:effectLst/>
                        </a:rPr>
                        <a:t>3163 Berkshire Dr</a:t>
                      </a:r>
                      <a:endParaRPr lang="en-US" sz="1100" b="0" i="0" u="none" strike="noStrike">
                        <a:solidFill>
                          <a:srgbClr val="000000"/>
                        </a:solidFill>
                        <a:effectLst/>
                        <a:latin typeface="Calibri"/>
                      </a:endParaRPr>
                    </a:p>
                  </a:txBody>
                  <a:tcPr marL="7527" marR="7527" marT="7527" marB="0" anchor="b"/>
                </a:tc>
                <a:tc>
                  <a:txBody>
                    <a:bodyPr/>
                    <a:lstStyle/>
                    <a:p>
                      <a:pPr algn="ctr" fontAlgn="b"/>
                      <a:r>
                        <a:rPr lang="en-US" sz="1100" u="none" strike="noStrike">
                          <a:effectLst/>
                        </a:rPr>
                        <a:t>4/22/2011</a:t>
                      </a:r>
                      <a:endParaRPr lang="en-US" sz="1100" b="0" i="0" u="none" strike="noStrike">
                        <a:solidFill>
                          <a:srgbClr val="000000"/>
                        </a:solidFill>
                        <a:effectLst/>
                        <a:latin typeface="Calibri"/>
                      </a:endParaRPr>
                    </a:p>
                  </a:txBody>
                  <a:tcPr marL="7527" marR="7527" marT="7527" marB="0" anchor="b"/>
                </a:tc>
                <a:tc>
                  <a:txBody>
                    <a:bodyPr/>
                    <a:lstStyle/>
                    <a:p>
                      <a:pPr algn="ctr" fontAlgn="b"/>
                      <a:r>
                        <a:rPr lang="en-US" sz="1100" u="none" strike="noStrike">
                          <a:effectLst/>
                        </a:rPr>
                        <a:t>1-Valid Sale</a:t>
                      </a:r>
                      <a:endParaRPr lang="en-US" sz="1100" b="0" i="0" u="none" strike="noStrike">
                        <a:solidFill>
                          <a:srgbClr val="000000"/>
                        </a:solidFill>
                        <a:effectLst/>
                        <a:latin typeface="Calibri"/>
                      </a:endParaRPr>
                    </a:p>
                  </a:txBody>
                  <a:tcPr marL="7527" marR="7527" marT="7527" marB="0" anchor="b"/>
                </a:tc>
                <a:tc>
                  <a:txBody>
                    <a:bodyPr/>
                    <a:lstStyle/>
                    <a:p>
                      <a:pPr algn="ctr" fontAlgn="b"/>
                      <a:r>
                        <a:rPr lang="en-US" sz="1100" u="none" strike="noStrike">
                          <a:effectLst/>
                        </a:rPr>
                        <a:t>Westchester Village</a:t>
                      </a:r>
                      <a:endParaRPr lang="en-US" sz="1100" b="0" i="0" u="none" strike="noStrike">
                        <a:solidFill>
                          <a:srgbClr val="000000"/>
                        </a:solidFill>
                        <a:effectLst/>
                        <a:latin typeface="Calibri"/>
                      </a:endParaRPr>
                    </a:p>
                  </a:txBody>
                  <a:tcPr marL="7527" marR="7527" marT="7527" marB="0" anchor="b"/>
                </a:tc>
                <a:tc>
                  <a:txBody>
                    <a:bodyPr/>
                    <a:lstStyle/>
                    <a:p>
                      <a:pPr algn="ctr" fontAlgn="b"/>
                      <a:r>
                        <a:rPr lang="en-US" sz="1100" u="none" strike="noStrike">
                          <a:effectLst/>
                        </a:rPr>
                        <a:t> $       180,000 </a:t>
                      </a:r>
                      <a:endParaRPr lang="en-US" sz="1100" b="0" i="0" u="none" strike="noStrike">
                        <a:solidFill>
                          <a:srgbClr val="000000"/>
                        </a:solidFill>
                        <a:effectLst/>
                        <a:latin typeface="Calibri"/>
                      </a:endParaRPr>
                    </a:p>
                  </a:txBody>
                  <a:tcPr marL="7527" marR="7527" marT="7527" marB="0" anchor="b"/>
                </a:tc>
                <a:tc>
                  <a:txBody>
                    <a:bodyPr/>
                    <a:lstStyle/>
                    <a:p>
                      <a:pPr algn="ctr" fontAlgn="b"/>
                      <a:r>
                        <a:rPr lang="en-US" sz="1100" u="none" strike="noStrike">
                          <a:effectLst/>
                        </a:rPr>
                        <a:t>              107,250 </a:t>
                      </a:r>
                      <a:endParaRPr lang="en-US" sz="1100" b="0" i="0" u="none" strike="noStrike">
                        <a:solidFill>
                          <a:srgbClr val="000000"/>
                        </a:solidFill>
                        <a:effectLst/>
                        <a:latin typeface="Calibri"/>
                      </a:endParaRPr>
                    </a:p>
                  </a:txBody>
                  <a:tcPr marL="7527" marR="7527" marT="7527" marB="0" anchor="b"/>
                </a:tc>
                <a:tc>
                  <a:txBody>
                    <a:bodyPr/>
                    <a:lstStyle/>
                    <a:p>
                      <a:pPr algn="ctr" fontAlgn="b"/>
                      <a:r>
                        <a:rPr lang="en-US" sz="1100" u="none" strike="noStrike">
                          <a:effectLst/>
                        </a:rPr>
                        <a:t>0.5958</a:t>
                      </a:r>
                      <a:endParaRPr lang="en-US" sz="1100" b="0" i="0" u="none" strike="noStrike">
                        <a:solidFill>
                          <a:srgbClr val="000000"/>
                        </a:solidFill>
                        <a:effectLst/>
                        <a:latin typeface="Calibri"/>
                      </a:endParaRPr>
                    </a:p>
                  </a:txBody>
                  <a:tcPr marL="7527" marR="7527" marT="7527" marB="0" anchor="b"/>
                </a:tc>
              </a:tr>
              <a:tr h="260932">
                <a:tc>
                  <a:txBody>
                    <a:bodyPr/>
                    <a:lstStyle/>
                    <a:p>
                      <a:pPr algn="ctr" fontAlgn="b"/>
                      <a:r>
                        <a:rPr lang="en-US" sz="1100" u="none" strike="noStrike">
                          <a:effectLst/>
                        </a:rPr>
                        <a:t>19-34-201-013</a:t>
                      </a:r>
                      <a:endParaRPr lang="en-US" sz="1100" b="0" i="0" u="none" strike="noStrike">
                        <a:solidFill>
                          <a:srgbClr val="000000"/>
                        </a:solidFill>
                        <a:effectLst/>
                        <a:latin typeface="Calibri"/>
                      </a:endParaRPr>
                    </a:p>
                  </a:txBody>
                  <a:tcPr marL="7527" marR="7527" marT="7527" marB="0" anchor="b"/>
                </a:tc>
                <a:tc>
                  <a:txBody>
                    <a:bodyPr/>
                    <a:lstStyle/>
                    <a:p>
                      <a:pPr algn="l" fontAlgn="b"/>
                      <a:r>
                        <a:rPr lang="en-US" sz="1100" u="none" strike="noStrike">
                          <a:effectLst/>
                        </a:rPr>
                        <a:t>345 Westbourne Ct</a:t>
                      </a:r>
                      <a:endParaRPr lang="en-US" sz="1100" b="0" i="0" u="none" strike="noStrike">
                        <a:solidFill>
                          <a:srgbClr val="000000"/>
                        </a:solidFill>
                        <a:effectLst/>
                        <a:latin typeface="Calibri"/>
                      </a:endParaRPr>
                    </a:p>
                  </a:txBody>
                  <a:tcPr marL="7527" marR="7527" marT="7527" marB="0" anchor="b"/>
                </a:tc>
                <a:tc>
                  <a:txBody>
                    <a:bodyPr/>
                    <a:lstStyle/>
                    <a:p>
                      <a:pPr algn="ctr" fontAlgn="b"/>
                      <a:r>
                        <a:rPr lang="en-US" sz="1100" u="none" strike="noStrike">
                          <a:effectLst/>
                        </a:rPr>
                        <a:t>4/25/2012</a:t>
                      </a:r>
                      <a:endParaRPr lang="en-US" sz="1100" b="0" i="0" u="none" strike="noStrike">
                        <a:solidFill>
                          <a:srgbClr val="000000"/>
                        </a:solidFill>
                        <a:effectLst/>
                        <a:latin typeface="Calibri"/>
                      </a:endParaRPr>
                    </a:p>
                  </a:txBody>
                  <a:tcPr marL="7527" marR="7527" marT="7527" marB="0" anchor="b"/>
                </a:tc>
                <a:tc>
                  <a:txBody>
                    <a:bodyPr/>
                    <a:lstStyle/>
                    <a:p>
                      <a:pPr algn="ctr" fontAlgn="b"/>
                      <a:r>
                        <a:rPr lang="en-US" sz="1100" u="none" strike="noStrike">
                          <a:effectLst/>
                        </a:rPr>
                        <a:t>1-Valid Sale</a:t>
                      </a:r>
                      <a:endParaRPr lang="en-US" sz="1100" b="0" i="0" u="none" strike="noStrike">
                        <a:solidFill>
                          <a:srgbClr val="000000"/>
                        </a:solidFill>
                        <a:effectLst/>
                        <a:latin typeface="Calibri"/>
                      </a:endParaRPr>
                    </a:p>
                  </a:txBody>
                  <a:tcPr marL="7527" marR="7527" marT="7527" marB="0" anchor="b"/>
                </a:tc>
                <a:tc>
                  <a:txBody>
                    <a:bodyPr/>
                    <a:lstStyle/>
                    <a:p>
                      <a:pPr algn="ctr" fontAlgn="b"/>
                      <a:r>
                        <a:rPr lang="en-US" sz="1100" u="none" strike="noStrike">
                          <a:effectLst/>
                        </a:rPr>
                        <a:t>Westchester Village</a:t>
                      </a:r>
                      <a:endParaRPr lang="en-US" sz="1100" b="0" i="0" u="none" strike="noStrike">
                        <a:solidFill>
                          <a:srgbClr val="000000"/>
                        </a:solidFill>
                        <a:effectLst/>
                        <a:latin typeface="Calibri"/>
                      </a:endParaRPr>
                    </a:p>
                  </a:txBody>
                  <a:tcPr marL="7527" marR="7527" marT="7527" marB="0" anchor="b"/>
                </a:tc>
                <a:tc>
                  <a:txBody>
                    <a:bodyPr/>
                    <a:lstStyle/>
                    <a:p>
                      <a:pPr algn="ctr" fontAlgn="b"/>
                      <a:r>
                        <a:rPr lang="en-US" sz="1100" u="none" strike="noStrike">
                          <a:effectLst/>
                        </a:rPr>
                        <a:t> $       270,000 </a:t>
                      </a:r>
                      <a:endParaRPr lang="en-US" sz="1100" b="0" i="0" u="none" strike="noStrike">
                        <a:solidFill>
                          <a:srgbClr val="000000"/>
                        </a:solidFill>
                        <a:effectLst/>
                        <a:latin typeface="Calibri"/>
                      </a:endParaRPr>
                    </a:p>
                  </a:txBody>
                  <a:tcPr marL="7527" marR="7527" marT="7527" marB="0" anchor="b"/>
                </a:tc>
                <a:tc>
                  <a:txBody>
                    <a:bodyPr/>
                    <a:lstStyle/>
                    <a:p>
                      <a:pPr algn="ctr" fontAlgn="b"/>
                      <a:r>
                        <a:rPr lang="en-US" sz="1100" u="none" strike="noStrike">
                          <a:effectLst/>
                        </a:rPr>
                        <a:t>              117,630 </a:t>
                      </a:r>
                      <a:endParaRPr lang="en-US" sz="1100" b="0" i="0" u="none" strike="noStrike">
                        <a:solidFill>
                          <a:srgbClr val="000000"/>
                        </a:solidFill>
                        <a:effectLst/>
                        <a:latin typeface="Calibri"/>
                      </a:endParaRPr>
                    </a:p>
                  </a:txBody>
                  <a:tcPr marL="7527" marR="7527" marT="7527" marB="0" anchor="b"/>
                </a:tc>
                <a:tc>
                  <a:txBody>
                    <a:bodyPr/>
                    <a:lstStyle/>
                    <a:p>
                      <a:pPr algn="ctr" fontAlgn="b"/>
                      <a:r>
                        <a:rPr lang="en-US" sz="1100" u="none" strike="noStrike">
                          <a:effectLst/>
                        </a:rPr>
                        <a:t>0.4357</a:t>
                      </a:r>
                      <a:endParaRPr lang="en-US" sz="1100" b="0" i="0" u="none" strike="noStrike">
                        <a:solidFill>
                          <a:srgbClr val="000000"/>
                        </a:solidFill>
                        <a:effectLst/>
                        <a:latin typeface="Calibri"/>
                      </a:endParaRPr>
                    </a:p>
                  </a:txBody>
                  <a:tcPr marL="7527" marR="7527" marT="7527" marB="0" anchor="b"/>
                </a:tc>
              </a:tr>
              <a:tr h="260932">
                <a:tc>
                  <a:txBody>
                    <a:bodyPr/>
                    <a:lstStyle/>
                    <a:p>
                      <a:pPr algn="ctr" fontAlgn="b"/>
                      <a:r>
                        <a:rPr lang="en-US" sz="1100" u="none" strike="noStrike">
                          <a:effectLst/>
                        </a:rPr>
                        <a:t>19-34-252-001</a:t>
                      </a:r>
                      <a:endParaRPr lang="en-US" sz="1100" b="0" i="0" u="none" strike="noStrike">
                        <a:solidFill>
                          <a:srgbClr val="000000"/>
                        </a:solidFill>
                        <a:effectLst/>
                        <a:latin typeface="Calibri"/>
                      </a:endParaRPr>
                    </a:p>
                  </a:txBody>
                  <a:tcPr marL="7527" marR="7527" marT="7527" marB="0" anchor="b"/>
                </a:tc>
                <a:tc>
                  <a:txBody>
                    <a:bodyPr/>
                    <a:lstStyle/>
                    <a:p>
                      <a:pPr algn="l" fontAlgn="b"/>
                      <a:r>
                        <a:rPr lang="en-US" sz="1100" u="none" strike="noStrike">
                          <a:effectLst/>
                        </a:rPr>
                        <a:t>3011 Middlebury Ln</a:t>
                      </a:r>
                      <a:endParaRPr lang="en-US" sz="1100" b="0" i="0" u="none" strike="noStrike">
                        <a:solidFill>
                          <a:srgbClr val="000000"/>
                        </a:solidFill>
                        <a:effectLst/>
                        <a:latin typeface="Calibri"/>
                      </a:endParaRPr>
                    </a:p>
                  </a:txBody>
                  <a:tcPr marL="7527" marR="7527" marT="7527" marB="0" anchor="b"/>
                </a:tc>
                <a:tc>
                  <a:txBody>
                    <a:bodyPr/>
                    <a:lstStyle/>
                    <a:p>
                      <a:pPr algn="ctr" fontAlgn="b"/>
                      <a:r>
                        <a:rPr lang="en-US" sz="1100" u="none" strike="noStrike">
                          <a:effectLst/>
                        </a:rPr>
                        <a:t>7/28/2011</a:t>
                      </a:r>
                      <a:endParaRPr lang="en-US" sz="1100" b="0" i="0" u="none" strike="noStrike">
                        <a:solidFill>
                          <a:srgbClr val="000000"/>
                        </a:solidFill>
                        <a:effectLst/>
                        <a:latin typeface="Calibri"/>
                      </a:endParaRPr>
                    </a:p>
                  </a:txBody>
                  <a:tcPr marL="7527" marR="7527" marT="7527" marB="0" anchor="b"/>
                </a:tc>
                <a:tc>
                  <a:txBody>
                    <a:bodyPr/>
                    <a:lstStyle/>
                    <a:p>
                      <a:pPr algn="ctr" fontAlgn="b"/>
                      <a:r>
                        <a:rPr lang="en-US" sz="1100" u="none" strike="noStrike">
                          <a:effectLst/>
                        </a:rPr>
                        <a:t>1-Valid Sale</a:t>
                      </a:r>
                      <a:endParaRPr lang="en-US" sz="1100" b="0" i="0" u="none" strike="noStrike">
                        <a:solidFill>
                          <a:srgbClr val="000000"/>
                        </a:solidFill>
                        <a:effectLst/>
                        <a:latin typeface="Calibri"/>
                      </a:endParaRPr>
                    </a:p>
                  </a:txBody>
                  <a:tcPr marL="7527" marR="7527" marT="7527" marB="0" anchor="b"/>
                </a:tc>
                <a:tc>
                  <a:txBody>
                    <a:bodyPr/>
                    <a:lstStyle/>
                    <a:p>
                      <a:pPr algn="ctr" fontAlgn="b"/>
                      <a:r>
                        <a:rPr lang="en-US" sz="1100" u="none" strike="noStrike">
                          <a:effectLst/>
                        </a:rPr>
                        <a:t>Westchester Village</a:t>
                      </a:r>
                      <a:endParaRPr lang="en-US" sz="1100" b="0" i="0" u="none" strike="noStrike">
                        <a:solidFill>
                          <a:srgbClr val="000000"/>
                        </a:solidFill>
                        <a:effectLst/>
                        <a:latin typeface="Calibri"/>
                      </a:endParaRPr>
                    </a:p>
                  </a:txBody>
                  <a:tcPr marL="7527" marR="7527" marT="7527" marB="0" anchor="b"/>
                </a:tc>
                <a:tc>
                  <a:txBody>
                    <a:bodyPr/>
                    <a:lstStyle/>
                    <a:p>
                      <a:pPr algn="ctr" fontAlgn="b"/>
                      <a:r>
                        <a:rPr lang="en-US" sz="1100" u="none" strike="noStrike">
                          <a:effectLst/>
                        </a:rPr>
                        <a:t> $       435,000 </a:t>
                      </a:r>
                      <a:endParaRPr lang="en-US" sz="1100" b="0" i="0" u="none" strike="noStrike">
                        <a:solidFill>
                          <a:srgbClr val="000000"/>
                        </a:solidFill>
                        <a:effectLst/>
                        <a:latin typeface="Calibri"/>
                      </a:endParaRPr>
                    </a:p>
                  </a:txBody>
                  <a:tcPr marL="7527" marR="7527" marT="7527" marB="0" anchor="b"/>
                </a:tc>
                <a:tc>
                  <a:txBody>
                    <a:bodyPr/>
                    <a:lstStyle/>
                    <a:p>
                      <a:pPr algn="ctr" fontAlgn="b"/>
                      <a:r>
                        <a:rPr lang="en-US" sz="1100" u="none" strike="noStrike">
                          <a:effectLst/>
                        </a:rPr>
                        <a:t>              208,150 </a:t>
                      </a:r>
                      <a:endParaRPr lang="en-US" sz="1100" b="0" i="0" u="none" strike="noStrike">
                        <a:solidFill>
                          <a:srgbClr val="000000"/>
                        </a:solidFill>
                        <a:effectLst/>
                        <a:latin typeface="Calibri"/>
                      </a:endParaRPr>
                    </a:p>
                  </a:txBody>
                  <a:tcPr marL="7527" marR="7527" marT="7527" marB="0" anchor="b"/>
                </a:tc>
                <a:tc>
                  <a:txBody>
                    <a:bodyPr/>
                    <a:lstStyle/>
                    <a:p>
                      <a:pPr algn="ctr" fontAlgn="b"/>
                      <a:r>
                        <a:rPr lang="en-US" sz="1100" u="none" strike="noStrike">
                          <a:effectLst/>
                        </a:rPr>
                        <a:t>0.4785</a:t>
                      </a:r>
                      <a:endParaRPr lang="en-US" sz="1100" b="0" i="0" u="none" strike="noStrike">
                        <a:solidFill>
                          <a:srgbClr val="000000"/>
                        </a:solidFill>
                        <a:effectLst/>
                        <a:latin typeface="Calibri"/>
                      </a:endParaRPr>
                    </a:p>
                  </a:txBody>
                  <a:tcPr marL="7527" marR="7527" marT="7527" marB="0" anchor="b"/>
                </a:tc>
              </a:tr>
              <a:tr h="260932">
                <a:tc>
                  <a:txBody>
                    <a:bodyPr/>
                    <a:lstStyle/>
                    <a:p>
                      <a:pPr algn="ctr" fontAlgn="b"/>
                      <a:r>
                        <a:rPr lang="en-US" sz="1100" u="none" strike="noStrike">
                          <a:effectLst/>
                        </a:rPr>
                        <a:t>19-34-253-004</a:t>
                      </a:r>
                      <a:endParaRPr lang="en-US" sz="1100" b="0" i="0" u="none" strike="noStrike">
                        <a:solidFill>
                          <a:srgbClr val="000000"/>
                        </a:solidFill>
                        <a:effectLst/>
                        <a:latin typeface="Calibri"/>
                      </a:endParaRPr>
                    </a:p>
                  </a:txBody>
                  <a:tcPr marL="7527" marR="7527" marT="7527" marB="0" anchor="b"/>
                </a:tc>
                <a:tc>
                  <a:txBody>
                    <a:bodyPr/>
                    <a:lstStyle/>
                    <a:p>
                      <a:pPr algn="l" fontAlgn="b"/>
                      <a:r>
                        <a:rPr lang="en-US" sz="1100" u="none" strike="noStrike">
                          <a:effectLst/>
                        </a:rPr>
                        <a:t>2925 Farmingdale Dr</a:t>
                      </a:r>
                      <a:endParaRPr lang="en-US" sz="1100" b="0" i="0" u="none" strike="noStrike">
                        <a:solidFill>
                          <a:srgbClr val="000000"/>
                        </a:solidFill>
                        <a:effectLst/>
                        <a:latin typeface="Calibri"/>
                      </a:endParaRPr>
                    </a:p>
                  </a:txBody>
                  <a:tcPr marL="7527" marR="7527" marT="7527" marB="0" anchor="b"/>
                </a:tc>
                <a:tc>
                  <a:txBody>
                    <a:bodyPr/>
                    <a:lstStyle/>
                    <a:p>
                      <a:pPr algn="ctr" fontAlgn="b"/>
                      <a:r>
                        <a:rPr lang="en-US" sz="1100" u="none" strike="noStrike">
                          <a:effectLst/>
                        </a:rPr>
                        <a:t>8/31/2012</a:t>
                      </a:r>
                      <a:endParaRPr lang="en-US" sz="1100" b="0" i="0" u="none" strike="noStrike">
                        <a:solidFill>
                          <a:srgbClr val="000000"/>
                        </a:solidFill>
                        <a:effectLst/>
                        <a:latin typeface="Calibri"/>
                      </a:endParaRPr>
                    </a:p>
                  </a:txBody>
                  <a:tcPr marL="7527" marR="7527" marT="7527" marB="0" anchor="b"/>
                </a:tc>
                <a:tc>
                  <a:txBody>
                    <a:bodyPr/>
                    <a:lstStyle/>
                    <a:p>
                      <a:pPr algn="ctr" fontAlgn="b"/>
                      <a:r>
                        <a:rPr lang="en-US" sz="1100" u="none" strike="noStrike">
                          <a:effectLst/>
                        </a:rPr>
                        <a:t>1-Valid Sale</a:t>
                      </a:r>
                      <a:endParaRPr lang="en-US" sz="1100" b="0" i="0" u="none" strike="noStrike">
                        <a:solidFill>
                          <a:srgbClr val="000000"/>
                        </a:solidFill>
                        <a:effectLst/>
                        <a:latin typeface="Calibri"/>
                      </a:endParaRPr>
                    </a:p>
                  </a:txBody>
                  <a:tcPr marL="7527" marR="7527" marT="7527" marB="0" anchor="b"/>
                </a:tc>
                <a:tc>
                  <a:txBody>
                    <a:bodyPr/>
                    <a:lstStyle/>
                    <a:p>
                      <a:pPr algn="ctr" fontAlgn="b"/>
                      <a:r>
                        <a:rPr lang="en-US" sz="1100" u="none" strike="noStrike">
                          <a:effectLst/>
                        </a:rPr>
                        <a:t>Westchester Village</a:t>
                      </a:r>
                      <a:endParaRPr lang="en-US" sz="1100" b="0" i="0" u="none" strike="noStrike">
                        <a:solidFill>
                          <a:srgbClr val="000000"/>
                        </a:solidFill>
                        <a:effectLst/>
                        <a:latin typeface="Calibri"/>
                      </a:endParaRPr>
                    </a:p>
                  </a:txBody>
                  <a:tcPr marL="7527" marR="7527" marT="7527" marB="0" anchor="b"/>
                </a:tc>
                <a:tc>
                  <a:txBody>
                    <a:bodyPr/>
                    <a:lstStyle/>
                    <a:p>
                      <a:pPr algn="ctr" fontAlgn="b"/>
                      <a:r>
                        <a:rPr lang="en-US" sz="1100" u="none" strike="noStrike">
                          <a:effectLst/>
                        </a:rPr>
                        <a:t> $       185,000 </a:t>
                      </a:r>
                      <a:endParaRPr lang="en-US" sz="1100" b="0" i="0" u="none" strike="noStrike">
                        <a:solidFill>
                          <a:srgbClr val="000000"/>
                        </a:solidFill>
                        <a:effectLst/>
                        <a:latin typeface="Calibri"/>
                      </a:endParaRPr>
                    </a:p>
                  </a:txBody>
                  <a:tcPr marL="7527" marR="7527" marT="7527" marB="0" anchor="b"/>
                </a:tc>
                <a:tc>
                  <a:txBody>
                    <a:bodyPr/>
                    <a:lstStyle/>
                    <a:p>
                      <a:pPr algn="ctr" fontAlgn="b"/>
                      <a:r>
                        <a:rPr lang="en-US" sz="1100" u="none" strike="noStrike">
                          <a:effectLst/>
                        </a:rPr>
                        <a:t>                91,220 </a:t>
                      </a:r>
                      <a:endParaRPr lang="en-US" sz="1100" b="0" i="0" u="none" strike="noStrike">
                        <a:solidFill>
                          <a:srgbClr val="000000"/>
                        </a:solidFill>
                        <a:effectLst/>
                        <a:latin typeface="Calibri"/>
                      </a:endParaRPr>
                    </a:p>
                  </a:txBody>
                  <a:tcPr marL="7527" marR="7527" marT="7527" marB="0" anchor="b"/>
                </a:tc>
                <a:tc>
                  <a:txBody>
                    <a:bodyPr/>
                    <a:lstStyle/>
                    <a:p>
                      <a:pPr algn="ctr" fontAlgn="b"/>
                      <a:r>
                        <a:rPr lang="en-US" sz="1100" u="none" strike="noStrike">
                          <a:effectLst/>
                        </a:rPr>
                        <a:t>0.4931</a:t>
                      </a:r>
                      <a:endParaRPr lang="en-US" sz="1100" b="0" i="0" u="none" strike="noStrike">
                        <a:solidFill>
                          <a:srgbClr val="000000"/>
                        </a:solidFill>
                        <a:effectLst/>
                        <a:latin typeface="Calibri"/>
                      </a:endParaRPr>
                    </a:p>
                  </a:txBody>
                  <a:tcPr marL="7527" marR="7527" marT="7527" marB="0" anchor="b"/>
                </a:tc>
              </a:tr>
              <a:tr h="260932">
                <a:tc>
                  <a:txBody>
                    <a:bodyPr/>
                    <a:lstStyle/>
                    <a:p>
                      <a:pPr algn="ctr" fontAlgn="b"/>
                      <a:r>
                        <a:rPr lang="en-US" sz="1100" u="none" strike="noStrike">
                          <a:effectLst/>
                        </a:rPr>
                        <a:t>19-34-253-011</a:t>
                      </a:r>
                      <a:endParaRPr lang="en-US" sz="1100" b="0" i="0" u="none" strike="noStrike">
                        <a:solidFill>
                          <a:srgbClr val="000000"/>
                        </a:solidFill>
                        <a:effectLst/>
                        <a:latin typeface="Calibri"/>
                      </a:endParaRPr>
                    </a:p>
                  </a:txBody>
                  <a:tcPr marL="7527" marR="7527" marT="7527" marB="0" anchor="b"/>
                </a:tc>
                <a:tc>
                  <a:txBody>
                    <a:bodyPr/>
                    <a:lstStyle/>
                    <a:p>
                      <a:pPr algn="l" fontAlgn="b"/>
                      <a:r>
                        <a:rPr lang="en-US" sz="1100" u="none" strike="noStrike">
                          <a:effectLst/>
                        </a:rPr>
                        <a:t>3000 Middlebury Ln</a:t>
                      </a:r>
                      <a:endParaRPr lang="en-US" sz="1100" b="0" i="0" u="none" strike="noStrike">
                        <a:solidFill>
                          <a:srgbClr val="000000"/>
                        </a:solidFill>
                        <a:effectLst/>
                        <a:latin typeface="Calibri"/>
                      </a:endParaRPr>
                    </a:p>
                  </a:txBody>
                  <a:tcPr marL="7527" marR="7527" marT="7527" marB="0" anchor="b"/>
                </a:tc>
                <a:tc>
                  <a:txBody>
                    <a:bodyPr/>
                    <a:lstStyle/>
                    <a:p>
                      <a:pPr algn="ctr" fontAlgn="b"/>
                      <a:r>
                        <a:rPr lang="en-US" sz="1100" u="none" strike="noStrike">
                          <a:effectLst/>
                        </a:rPr>
                        <a:t>1/14/2011</a:t>
                      </a:r>
                      <a:endParaRPr lang="en-US" sz="1100" b="0" i="0" u="none" strike="noStrike">
                        <a:solidFill>
                          <a:srgbClr val="000000"/>
                        </a:solidFill>
                        <a:effectLst/>
                        <a:latin typeface="Calibri"/>
                      </a:endParaRPr>
                    </a:p>
                  </a:txBody>
                  <a:tcPr marL="7527" marR="7527" marT="7527" marB="0" anchor="b"/>
                </a:tc>
                <a:tc>
                  <a:txBody>
                    <a:bodyPr/>
                    <a:lstStyle/>
                    <a:p>
                      <a:pPr algn="ctr" fontAlgn="b"/>
                      <a:r>
                        <a:rPr lang="en-US" sz="1100" u="none" strike="noStrike">
                          <a:effectLst/>
                        </a:rPr>
                        <a:t>1-Valid Sale</a:t>
                      </a:r>
                      <a:endParaRPr lang="en-US" sz="1100" b="0" i="0" u="none" strike="noStrike">
                        <a:solidFill>
                          <a:srgbClr val="000000"/>
                        </a:solidFill>
                        <a:effectLst/>
                        <a:latin typeface="Calibri"/>
                      </a:endParaRPr>
                    </a:p>
                  </a:txBody>
                  <a:tcPr marL="7527" marR="7527" marT="7527" marB="0" anchor="b"/>
                </a:tc>
                <a:tc>
                  <a:txBody>
                    <a:bodyPr/>
                    <a:lstStyle/>
                    <a:p>
                      <a:pPr algn="ctr" fontAlgn="b"/>
                      <a:r>
                        <a:rPr lang="en-US" sz="1100" u="none" strike="noStrike">
                          <a:effectLst/>
                        </a:rPr>
                        <a:t>Westchester Village</a:t>
                      </a:r>
                      <a:endParaRPr lang="en-US" sz="1100" b="0" i="0" u="none" strike="noStrike">
                        <a:solidFill>
                          <a:srgbClr val="000000"/>
                        </a:solidFill>
                        <a:effectLst/>
                        <a:latin typeface="Calibri"/>
                      </a:endParaRPr>
                    </a:p>
                  </a:txBody>
                  <a:tcPr marL="7527" marR="7527" marT="7527" marB="0" anchor="b"/>
                </a:tc>
                <a:tc>
                  <a:txBody>
                    <a:bodyPr/>
                    <a:lstStyle/>
                    <a:p>
                      <a:pPr algn="ctr" fontAlgn="b"/>
                      <a:r>
                        <a:rPr lang="en-US" sz="1100" u="none" strike="noStrike">
                          <a:effectLst/>
                        </a:rPr>
                        <a:t> $       175,000 </a:t>
                      </a:r>
                      <a:endParaRPr lang="en-US" sz="1100" b="0" i="0" u="none" strike="noStrike">
                        <a:solidFill>
                          <a:srgbClr val="000000"/>
                        </a:solidFill>
                        <a:effectLst/>
                        <a:latin typeface="Calibri"/>
                      </a:endParaRPr>
                    </a:p>
                  </a:txBody>
                  <a:tcPr marL="7527" marR="7527" marT="7527" marB="0" anchor="b"/>
                </a:tc>
                <a:tc>
                  <a:txBody>
                    <a:bodyPr/>
                    <a:lstStyle/>
                    <a:p>
                      <a:pPr algn="ctr" fontAlgn="b"/>
                      <a:r>
                        <a:rPr lang="en-US" sz="1100" u="none" strike="noStrike">
                          <a:effectLst/>
                        </a:rPr>
                        <a:t>                80,210 </a:t>
                      </a:r>
                      <a:endParaRPr lang="en-US" sz="1100" b="0" i="0" u="none" strike="noStrike">
                        <a:solidFill>
                          <a:srgbClr val="000000"/>
                        </a:solidFill>
                        <a:effectLst/>
                        <a:latin typeface="Calibri"/>
                      </a:endParaRPr>
                    </a:p>
                  </a:txBody>
                  <a:tcPr marL="7527" marR="7527" marT="7527" marB="0" anchor="b"/>
                </a:tc>
                <a:tc>
                  <a:txBody>
                    <a:bodyPr/>
                    <a:lstStyle/>
                    <a:p>
                      <a:pPr algn="ctr" fontAlgn="b"/>
                      <a:r>
                        <a:rPr lang="en-US" sz="1100" u="none" strike="noStrike">
                          <a:effectLst/>
                        </a:rPr>
                        <a:t>0.4583</a:t>
                      </a:r>
                      <a:endParaRPr lang="en-US" sz="1100" b="0" i="0" u="none" strike="noStrike">
                        <a:solidFill>
                          <a:srgbClr val="000000"/>
                        </a:solidFill>
                        <a:effectLst/>
                        <a:latin typeface="Calibri"/>
                      </a:endParaRPr>
                    </a:p>
                  </a:txBody>
                  <a:tcPr marL="7527" marR="7527" marT="7527" marB="0" anchor="b"/>
                </a:tc>
              </a:tr>
              <a:tr h="260932">
                <a:tc>
                  <a:txBody>
                    <a:bodyPr/>
                    <a:lstStyle/>
                    <a:p>
                      <a:pPr algn="ctr" fontAlgn="b"/>
                      <a:r>
                        <a:rPr lang="en-US" sz="1100" u="none" strike="noStrike">
                          <a:effectLst/>
                        </a:rPr>
                        <a:t>19-34-254-019</a:t>
                      </a:r>
                      <a:endParaRPr lang="en-US" sz="1100" b="0" i="0" u="none" strike="noStrike">
                        <a:solidFill>
                          <a:srgbClr val="000000"/>
                        </a:solidFill>
                        <a:effectLst/>
                        <a:latin typeface="Calibri"/>
                      </a:endParaRPr>
                    </a:p>
                  </a:txBody>
                  <a:tcPr marL="7527" marR="7527" marT="7527" marB="0" anchor="b"/>
                </a:tc>
                <a:tc>
                  <a:txBody>
                    <a:bodyPr/>
                    <a:lstStyle/>
                    <a:p>
                      <a:pPr algn="l" fontAlgn="b"/>
                      <a:r>
                        <a:rPr lang="en-US" sz="1100" u="none" strike="noStrike">
                          <a:effectLst/>
                        </a:rPr>
                        <a:t>2860 Farmingdale Dr</a:t>
                      </a:r>
                      <a:endParaRPr lang="en-US" sz="1100" b="0" i="0" u="none" strike="noStrike">
                        <a:solidFill>
                          <a:srgbClr val="000000"/>
                        </a:solidFill>
                        <a:effectLst/>
                        <a:latin typeface="Calibri"/>
                      </a:endParaRPr>
                    </a:p>
                  </a:txBody>
                  <a:tcPr marL="7527" marR="7527" marT="7527" marB="0" anchor="b"/>
                </a:tc>
                <a:tc>
                  <a:txBody>
                    <a:bodyPr/>
                    <a:lstStyle/>
                    <a:p>
                      <a:pPr algn="ctr" fontAlgn="b"/>
                      <a:r>
                        <a:rPr lang="en-US" sz="1100" u="none" strike="noStrike">
                          <a:effectLst/>
                        </a:rPr>
                        <a:t>4/29/2011</a:t>
                      </a:r>
                      <a:endParaRPr lang="en-US" sz="1100" b="0" i="0" u="none" strike="noStrike">
                        <a:solidFill>
                          <a:srgbClr val="000000"/>
                        </a:solidFill>
                        <a:effectLst/>
                        <a:latin typeface="Calibri"/>
                      </a:endParaRPr>
                    </a:p>
                  </a:txBody>
                  <a:tcPr marL="7527" marR="7527" marT="7527" marB="0" anchor="b"/>
                </a:tc>
                <a:tc>
                  <a:txBody>
                    <a:bodyPr/>
                    <a:lstStyle/>
                    <a:p>
                      <a:pPr algn="ctr" fontAlgn="b"/>
                      <a:r>
                        <a:rPr lang="en-US" sz="1100" u="none" strike="noStrike">
                          <a:effectLst/>
                        </a:rPr>
                        <a:t>1-Valid Sale</a:t>
                      </a:r>
                      <a:endParaRPr lang="en-US" sz="1100" b="0" i="0" u="none" strike="noStrike">
                        <a:solidFill>
                          <a:srgbClr val="000000"/>
                        </a:solidFill>
                        <a:effectLst/>
                        <a:latin typeface="Calibri"/>
                      </a:endParaRPr>
                    </a:p>
                  </a:txBody>
                  <a:tcPr marL="7527" marR="7527" marT="7527" marB="0" anchor="b"/>
                </a:tc>
                <a:tc>
                  <a:txBody>
                    <a:bodyPr/>
                    <a:lstStyle/>
                    <a:p>
                      <a:pPr algn="ctr" fontAlgn="b"/>
                      <a:r>
                        <a:rPr lang="en-US" sz="1100" u="none" strike="noStrike">
                          <a:effectLst/>
                        </a:rPr>
                        <a:t>Westchester Village</a:t>
                      </a:r>
                      <a:endParaRPr lang="en-US" sz="1100" b="0" i="0" u="none" strike="noStrike">
                        <a:solidFill>
                          <a:srgbClr val="000000"/>
                        </a:solidFill>
                        <a:effectLst/>
                        <a:latin typeface="Calibri"/>
                      </a:endParaRPr>
                    </a:p>
                  </a:txBody>
                  <a:tcPr marL="7527" marR="7527" marT="7527" marB="0" anchor="b"/>
                </a:tc>
                <a:tc>
                  <a:txBody>
                    <a:bodyPr/>
                    <a:lstStyle/>
                    <a:p>
                      <a:pPr algn="ctr" fontAlgn="b"/>
                      <a:r>
                        <a:rPr lang="en-US" sz="1100" u="none" strike="noStrike">
                          <a:effectLst/>
                        </a:rPr>
                        <a:t> $       249,000 </a:t>
                      </a:r>
                      <a:endParaRPr lang="en-US" sz="1100" b="0" i="0" u="none" strike="noStrike">
                        <a:solidFill>
                          <a:srgbClr val="000000"/>
                        </a:solidFill>
                        <a:effectLst/>
                        <a:latin typeface="Calibri"/>
                      </a:endParaRPr>
                    </a:p>
                  </a:txBody>
                  <a:tcPr marL="7527" marR="7527" marT="7527" marB="0" anchor="b"/>
                </a:tc>
                <a:tc>
                  <a:txBody>
                    <a:bodyPr/>
                    <a:lstStyle/>
                    <a:p>
                      <a:pPr algn="ctr" fontAlgn="b"/>
                      <a:r>
                        <a:rPr lang="en-US" sz="1100" u="none" strike="noStrike">
                          <a:effectLst/>
                        </a:rPr>
                        <a:t>                99,430 </a:t>
                      </a:r>
                      <a:endParaRPr lang="en-US" sz="1100" b="0" i="0" u="none" strike="noStrike">
                        <a:solidFill>
                          <a:srgbClr val="000000"/>
                        </a:solidFill>
                        <a:effectLst/>
                        <a:latin typeface="Calibri"/>
                      </a:endParaRPr>
                    </a:p>
                  </a:txBody>
                  <a:tcPr marL="7527" marR="7527" marT="7527" marB="0" anchor="b"/>
                </a:tc>
                <a:tc>
                  <a:txBody>
                    <a:bodyPr/>
                    <a:lstStyle/>
                    <a:p>
                      <a:pPr algn="ctr" fontAlgn="b"/>
                      <a:r>
                        <a:rPr lang="en-US" sz="1100" u="none" strike="noStrike">
                          <a:effectLst/>
                        </a:rPr>
                        <a:t>0.3993</a:t>
                      </a:r>
                      <a:endParaRPr lang="en-US" sz="1100" b="0" i="0" u="none" strike="noStrike">
                        <a:solidFill>
                          <a:srgbClr val="000000"/>
                        </a:solidFill>
                        <a:effectLst/>
                        <a:latin typeface="Calibri"/>
                      </a:endParaRPr>
                    </a:p>
                  </a:txBody>
                  <a:tcPr marL="7527" marR="7527" marT="7527" marB="0" anchor="b"/>
                </a:tc>
              </a:tr>
              <a:tr h="260932">
                <a:tc>
                  <a:txBody>
                    <a:bodyPr/>
                    <a:lstStyle/>
                    <a:p>
                      <a:pPr algn="ctr" fontAlgn="b"/>
                      <a:r>
                        <a:rPr lang="en-US" sz="1100" u="none" strike="noStrike">
                          <a:effectLst/>
                        </a:rPr>
                        <a:t>19-34-276-002</a:t>
                      </a:r>
                      <a:endParaRPr lang="en-US" sz="1100" b="0" i="0" u="none" strike="noStrike">
                        <a:solidFill>
                          <a:srgbClr val="000000"/>
                        </a:solidFill>
                        <a:effectLst/>
                        <a:latin typeface="Calibri"/>
                      </a:endParaRPr>
                    </a:p>
                  </a:txBody>
                  <a:tcPr marL="7527" marR="7527" marT="7527" marB="0" anchor="b"/>
                </a:tc>
                <a:tc>
                  <a:txBody>
                    <a:bodyPr/>
                    <a:lstStyle/>
                    <a:p>
                      <a:pPr algn="l" fontAlgn="b"/>
                      <a:r>
                        <a:rPr lang="en-US" sz="1100" u="none" strike="noStrike">
                          <a:effectLst/>
                        </a:rPr>
                        <a:t>2856 Heathfield Rd</a:t>
                      </a:r>
                      <a:endParaRPr lang="en-US" sz="1100" b="0" i="0" u="none" strike="noStrike">
                        <a:solidFill>
                          <a:srgbClr val="000000"/>
                        </a:solidFill>
                        <a:effectLst/>
                        <a:latin typeface="Calibri"/>
                      </a:endParaRPr>
                    </a:p>
                  </a:txBody>
                  <a:tcPr marL="7527" marR="7527" marT="7527" marB="0" anchor="b"/>
                </a:tc>
                <a:tc>
                  <a:txBody>
                    <a:bodyPr/>
                    <a:lstStyle/>
                    <a:p>
                      <a:pPr algn="ctr" fontAlgn="b"/>
                      <a:r>
                        <a:rPr lang="en-US" sz="1100" u="none" strike="noStrike">
                          <a:effectLst/>
                        </a:rPr>
                        <a:t>6/23/2011</a:t>
                      </a:r>
                      <a:endParaRPr lang="en-US" sz="1100" b="0" i="0" u="none" strike="noStrike">
                        <a:solidFill>
                          <a:srgbClr val="000000"/>
                        </a:solidFill>
                        <a:effectLst/>
                        <a:latin typeface="Calibri"/>
                      </a:endParaRPr>
                    </a:p>
                  </a:txBody>
                  <a:tcPr marL="7527" marR="7527" marT="7527" marB="0" anchor="b"/>
                </a:tc>
                <a:tc>
                  <a:txBody>
                    <a:bodyPr/>
                    <a:lstStyle/>
                    <a:p>
                      <a:pPr algn="ctr" fontAlgn="b"/>
                      <a:r>
                        <a:rPr lang="en-US" sz="1100" u="none" strike="noStrike">
                          <a:effectLst/>
                        </a:rPr>
                        <a:t>1- Valid Sale</a:t>
                      </a:r>
                      <a:endParaRPr lang="en-US" sz="1100" b="0" i="0" u="none" strike="noStrike">
                        <a:solidFill>
                          <a:srgbClr val="000000"/>
                        </a:solidFill>
                        <a:effectLst/>
                        <a:latin typeface="Calibri"/>
                      </a:endParaRPr>
                    </a:p>
                  </a:txBody>
                  <a:tcPr marL="7527" marR="7527" marT="7527" marB="0" anchor="b"/>
                </a:tc>
                <a:tc>
                  <a:txBody>
                    <a:bodyPr/>
                    <a:lstStyle/>
                    <a:p>
                      <a:pPr algn="ctr" fontAlgn="b"/>
                      <a:r>
                        <a:rPr lang="en-US" sz="1100" u="none" strike="noStrike">
                          <a:effectLst/>
                        </a:rPr>
                        <a:t>Westchester Village</a:t>
                      </a:r>
                      <a:endParaRPr lang="en-US" sz="1100" b="0" i="0" u="none" strike="noStrike">
                        <a:solidFill>
                          <a:srgbClr val="000000"/>
                        </a:solidFill>
                        <a:effectLst/>
                        <a:latin typeface="Calibri"/>
                      </a:endParaRPr>
                    </a:p>
                  </a:txBody>
                  <a:tcPr marL="7527" marR="7527" marT="7527" marB="0" anchor="b"/>
                </a:tc>
                <a:tc>
                  <a:txBody>
                    <a:bodyPr/>
                    <a:lstStyle/>
                    <a:p>
                      <a:pPr algn="ctr" fontAlgn="b"/>
                      <a:r>
                        <a:rPr lang="en-US" sz="1100" u="none" strike="noStrike">
                          <a:effectLst/>
                        </a:rPr>
                        <a:t> $       200,000 </a:t>
                      </a:r>
                      <a:endParaRPr lang="en-US" sz="1100" b="0" i="0" u="none" strike="noStrike">
                        <a:solidFill>
                          <a:srgbClr val="000000"/>
                        </a:solidFill>
                        <a:effectLst/>
                        <a:latin typeface="Calibri"/>
                      </a:endParaRPr>
                    </a:p>
                  </a:txBody>
                  <a:tcPr marL="7527" marR="7527" marT="7527" marB="0" anchor="b"/>
                </a:tc>
                <a:tc>
                  <a:txBody>
                    <a:bodyPr/>
                    <a:lstStyle/>
                    <a:p>
                      <a:pPr algn="ctr" fontAlgn="b"/>
                      <a:r>
                        <a:rPr lang="en-US" sz="1100" u="none" strike="noStrike">
                          <a:effectLst/>
                        </a:rPr>
                        <a:t>              108,660 </a:t>
                      </a:r>
                      <a:endParaRPr lang="en-US" sz="1100" b="0" i="0" u="none" strike="noStrike">
                        <a:solidFill>
                          <a:srgbClr val="000000"/>
                        </a:solidFill>
                        <a:effectLst/>
                        <a:latin typeface="Calibri"/>
                      </a:endParaRPr>
                    </a:p>
                  </a:txBody>
                  <a:tcPr marL="7527" marR="7527" marT="7527" marB="0" anchor="b"/>
                </a:tc>
                <a:tc>
                  <a:txBody>
                    <a:bodyPr/>
                    <a:lstStyle/>
                    <a:p>
                      <a:pPr algn="ctr" fontAlgn="b"/>
                      <a:r>
                        <a:rPr lang="en-US" sz="1100" u="none" strike="noStrike">
                          <a:effectLst/>
                        </a:rPr>
                        <a:t>0.5433</a:t>
                      </a:r>
                      <a:endParaRPr lang="en-US" sz="1100" b="0" i="0" u="none" strike="noStrike">
                        <a:solidFill>
                          <a:srgbClr val="000000"/>
                        </a:solidFill>
                        <a:effectLst/>
                        <a:latin typeface="Calibri"/>
                      </a:endParaRPr>
                    </a:p>
                  </a:txBody>
                  <a:tcPr marL="7527" marR="7527" marT="7527" marB="0" anchor="b"/>
                </a:tc>
              </a:tr>
              <a:tr h="260932">
                <a:tc>
                  <a:txBody>
                    <a:bodyPr/>
                    <a:lstStyle/>
                    <a:p>
                      <a:pPr algn="ctr" fontAlgn="b"/>
                      <a:r>
                        <a:rPr lang="en-US" sz="1100" u="none" strike="noStrike">
                          <a:effectLst/>
                        </a:rPr>
                        <a:t>19-34-327-009</a:t>
                      </a:r>
                      <a:endParaRPr lang="en-US" sz="1100" b="0" i="0" u="none" strike="noStrike">
                        <a:solidFill>
                          <a:srgbClr val="000000"/>
                        </a:solidFill>
                        <a:effectLst/>
                        <a:latin typeface="Calibri"/>
                      </a:endParaRPr>
                    </a:p>
                  </a:txBody>
                  <a:tcPr marL="7527" marR="7527" marT="7527" marB="0" anchor="b"/>
                </a:tc>
                <a:tc>
                  <a:txBody>
                    <a:bodyPr/>
                    <a:lstStyle/>
                    <a:p>
                      <a:pPr algn="l" fontAlgn="b"/>
                      <a:r>
                        <a:rPr lang="en-US" sz="1100" u="none" strike="noStrike">
                          <a:effectLst/>
                        </a:rPr>
                        <a:t>3279 E. Breckenridge Ln</a:t>
                      </a:r>
                      <a:endParaRPr lang="en-US" sz="1100" b="0" i="0" u="none" strike="noStrike">
                        <a:solidFill>
                          <a:srgbClr val="000000"/>
                        </a:solidFill>
                        <a:effectLst/>
                        <a:latin typeface="Calibri"/>
                      </a:endParaRPr>
                    </a:p>
                  </a:txBody>
                  <a:tcPr marL="7527" marR="7527" marT="7527" marB="0" anchor="b"/>
                </a:tc>
                <a:tc>
                  <a:txBody>
                    <a:bodyPr/>
                    <a:lstStyle/>
                    <a:p>
                      <a:pPr algn="ctr" fontAlgn="b"/>
                      <a:r>
                        <a:rPr lang="en-US" sz="1100" u="none" strike="noStrike">
                          <a:effectLst/>
                        </a:rPr>
                        <a:t>8/3/2012</a:t>
                      </a:r>
                      <a:endParaRPr lang="en-US" sz="1100" b="0" i="0" u="none" strike="noStrike">
                        <a:solidFill>
                          <a:srgbClr val="000000"/>
                        </a:solidFill>
                        <a:effectLst/>
                        <a:latin typeface="Calibri"/>
                      </a:endParaRPr>
                    </a:p>
                  </a:txBody>
                  <a:tcPr marL="7527" marR="7527" marT="7527" marB="0" anchor="b"/>
                </a:tc>
                <a:tc>
                  <a:txBody>
                    <a:bodyPr/>
                    <a:lstStyle/>
                    <a:p>
                      <a:pPr algn="ctr" fontAlgn="b"/>
                      <a:r>
                        <a:rPr lang="en-US" sz="1100" u="none" strike="noStrike">
                          <a:effectLst/>
                        </a:rPr>
                        <a:t>1-Valid Sale</a:t>
                      </a:r>
                      <a:endParaRPr lang="en-US" sz="1100" b="0" i="0" u="none" strike="noStrike">
                        <a:solidFill>
                          <a:srgbClr val="000000"/>
                        </a:solidFill>
                        <a:effectLst/>
                        <a:latin typeface="Calibri"/>
                      </a:endParaRPr>
                    </a:p>
                  </a:txBody>
                  <a:tcPr marL="7527" marR="7527" marT="7527" marB="0" anchor="b"/>
                </a:tc>
                <a:tc>
                  <a:txBody>
                    <a:bodyPr/>
                    <a:lstStyle/>
                    <a:p>
                      <a:pPr algn="ctr" fontAlgn="b"/>
                      <a:r>
                        <a:rPr lang="en-US" sz="1100" u="none" strike="noStrike">
                          <a:effectLst/>
                        </a:rPr>
                        <a:t>Westchester Village</a:t>
                      </a:r>
                      <a:endParaRPr lang="en-US" sz="1100" b="0" i="0" u="none" strike="noStrike">
                        <a:solidFill>
                          <a:srgbClr val="000000"/>
                        </a:solidFill>
                        <a:effectLst/>
                        <a:latin typeface="Calibri"/>
                      </a:endParaRPr>
                    </a:p>
                  </a:txBody>
                  <a:tcPr marL="7527" marR="7527" marT="7527" marB="0" anchor="b"/>
                </a:tc>
                <a:tc>
                  <a:txBody>
                    <a:bodyPr/>
                    <a:lstStyle/>
                    <a:p>
                      <a:pPr algn="ctr" fontAlgn="b"/>
                      <a:r>
                        <a:rPr lang="en-US" sz="1100" u="none" strike="noStrike">
                          <a:effectLst/>
                        </a:rPr>
                        <a:t> $       320,000 </a:t>
                      </a:r>
                      <a:endParaRPr lang="en-US" sz="1100" b="0" i="0" u="none" strike="noStrike">
                        <a:solidFill>
                          <a:srgbClr val="000000"/>
                        </a:solidFill>
                        <a:effectLst/>
                        <a:latin typeface="Calibri"/>
                      </a:endParaRPr>
                    </a:p>
                  </a:txBody>
                  <a:tcPr marL="7527" marR="7527" marT="7527" marB="0" anchor="b"/>
                </a:tc>
                <a:tc>
                  <a:txBody>
                    <a:bodyPr/>
                    <a:lstStyle/>
                    <a:p>
                      <a:pPr algn="ctr" fontAlgn="b"/>
                      <a:r>
                        <a:rPr lang="en-US" sz="1100" u="none" strike="noStrike">
                          <a:effectLst/>
                        </a:rPr>
                        <a:t>              162,860 </a:t>
                      </a:r>
                      <a:endParaRPr lang="en-US" sz="1100" b="0" i="0" u="none" strike="noStrike">
                        <a:solidFill>
                          <a:srgbClr val="000000"/>
                        </a:solidFill>
                        <a:effectLst/>
                        <a:latin typeface="Calibri"/>
                      </a:endParaRPr>
                    </a:p>
                  </a:txBody>
                  <a:tcPr marL="7527" marR="7527" marT="7527" marB="0" anchor="b"/>
                </a:tc>
                <a:tc>
                  <a:txBody>
                    <a:bodyPr/>
                    <a:lstStyle/>
                    <a:p>
                      <a:pPr algn="ctr" fontAlgn="b"/>
                      <a:r>
                        <a:rPr lang="en-US" sz="1100" u="none" strike="noStrike">
                          <a:effectLst/>
                        </a:rPr>
                        <a:t>0.5089</a:t>
                      </a:r>
                      <a:endParaRPr lang="en-US" sz="1100" b="0" i="0" u="none" strike="noStrike">
                        <a:solidFill>
                          <a:srgbClr val="000000"/>
                        </a:solidFill>
                        <a:effectLst/>
                        <a:latin typeface="Calibri"/>
                      </a:endParaRPr>
                    </a:p>
                  </a:txBody>
                  <a:tcPr marL="7527" marR="7527" marT="7527" marB="0" anchor="b"/>
                </a:tc>
              </a:tr>
              <a:tr h="260932">
                <a:tc>
                  <a:txBody>
                    <a:bodyPr/>
                    <a:lstStyle/>
                    <a:p>
                      <a:pPr algn="ctr" fontAlgn="b"/>
                      <a:r>
                        <a:rPr lang="en-US" sz="1100" u="none" strike="noStrike">
                          <a:effectLst/>
                        </a:rPr>
                        <a:t>19-34-327-015</a:t>
                      </a:r>
                      <a:endParaRPr lang="en-US" sz="1100" b="0" i="0" u="none" strike="noStrike">
                        <a:solidFill>
                          <a:srgbClr val="000000"/>
                        </a:solidFill>
                        <a:effectLst/>
                        <a:latin typeface="Calibri"/>
                      </a:endParaRPr>
                    </a:p>
                  </a:txBody>
                  <a:tcPr marL="7527" marR="7527" marT="7527" marB="0" anchor="b"/>
                </a:tc>
                <a:tc>
                  <a:txBody>
                    <a:bodyPr/>
                    <a:lstStyle/>
                    <a:p>
                      <a:pPr algn="l" fontAlgn="b"/>
                      <a:r>
                        <a:rPr lang="en-US" sz="1100" u="none" strike="noStrike">
                          <a:effectLst/>
                        </a:rPr>
                        <a:t>3234 E. Bradford Dr</a:t>
                      </a:r>
                      <a:endParaRPr lang="en-US" sz="1100" b="0" i="0" u="none" strike="noStrike">
                        <a:solidFill>
                          <a:srgbClr val="000000"/>
                        </a:solidFill>
                        <a:effectLst/>
                        <a:latin typeface="Calibri"/>
                      </a:endParaRPr>
                    </a:p>
                  </a:txBody>
                  <a:tcPr marL="7527" marR="7527" marT="7527" marB="0" anchor="b"/>
                </a:tc>
                <a:tc>
                  <a:txBody>
                    <a:bodyPr/>
                    <a:lstStyle/>
                    <a:p>
                      <a:pPr algn="ctr" fontAlgn="b"/>
                      <a:r>
                        <a:rPr lang="en-US" sz="1100" u="none" strike="noStrike">
                          <a:effectLst/>
                        </a:rPr>
                        <a:t>12/21/2011</a:t>
                      </a:r>
                      <a:endParaRPr lang="en-US" sz="1100" b="0" i="0" u="none" strike="noStrike">
                        <a:solidFill>
                          <a:srgbClr val="000000"/>
                        </a:solidFill>
                        <a:effectLst/>
                        <a:latin typeface="Calibri"/>
                      </a:endParaRPr>
                    </a:p>
                  </a:txBody>
                  <a:tcPr marL="7527" marR="7527" marT="7527" marB="0" anchor="b"/>
                </a:tc>
                <a:tc>
                  <a:txBody>
                    <a:bodyPr/>
                    <a:lstStyle/>
                    <a:p>
                      <a:pPr algn="ctr" fontAlgn="b"/>
                      <a:r>
                        <a:rPr lang="en-US" sz="1100" u="none" strike="noStrike">
                          <a:effectLst/>
                        </a:rPr>
                        <a:t>1-Valid Sale</a:t>
                      </a:r>
                      <a:endParaRPr lang="en-US" sz="1100" b="0" i="0" u="none" strike="noStrike">
                        <a:solidFill>
                          <a:srgbClr val="000000"/>
                        </a:solidFill>
                        <a:effectLst/>
                        <a:latin typeface="Calibri"/>
                      </a:endParaRPr>
                    </a:p>
                  </a:txBody>
                  <a:tcPr marL="7527" marR="7527" marT="7527" marB="0" anchor="b"/>
                </a:tc>
                <a:tc>
                  <a:txBody>
                    <a:bodyPr/>
                    <a:lstStyle/>
                    <a:p>
                      <a:pPr algn="ctr" fontAlgn="b"/>
                      <a:r>
                        <a:rPr lang="en-US" sz="1100" u="none" strike="noStrike">
                          <a:effectLst/>
                        </a:rPr>
                        <a:t>Westchester Village</a:t>
                      </a:r>
                      <a:endParaRPr lang="en-US" sz="1100" b="0" i="0" u="none" strike="noStrike">
                        <a:solidFill>
                          <a:srgbClr val="000000"/>
                        </a:solidFill>
                        <a:effectLst/>
                        <a:latin typeface="Calibri"/>
                      </a:endParaRPr>
                    </a:p>
                  </a:txBody>
                  <a:tcPr marL="7527" marR="7527" marT="7527" marB="0" anchor="b"/>
                </a:tc>
                <a:tc>
                  <a:txBody>
                    <a:bodyPr/>
                    <a:lstStyle/>
                    <a:p>
                      <a:pPr algn="ctr" fontAlgn="b"/>
                      <a:r>
                        <a:rPr lang="en-US" sz="1100" u="sng" strike="noStrike">
                          <a:effectLst/>
                        </a:rPr>
                        <a:t> $       360,000 </a:t>
                      </a:r>
                      <a:endParaRPr lang="en-US" sz="1100" b="0" i="0" u="sng" strike="noStrike">
                        <a:solidFill>
                          <a:srgbClr val="000000"/>
                        </a:solidFill>
                        <a:effectLst/>
                        <a:latin typeface="Calibri"/>
                      </a:endParaRPr>
                    </a:p>
                  </a:txBody>
                  <a:tcPr marL="7527" marR="7527" marT="7527" marB="0" anchor="b"/>
                </a:tc>
                <a:tc>
                  <a:txBody>
                    <a:bodyPr/>
                    <a:lstStyle/>
                    <a:p>
                      <a:pPr algn="ctr" fontAlgn="b"/>
                      <a:r>
                        <a:rPr lang="en-US" sz="1100" u="sng" strike="noStrike">
                          <a:effectLst/>
                        </a:rPr>
                        <a:t>              186,220 </a:t>
                      </a:r>
                      <a:endParaRPr lang="en-US" sz="1100" b="0" i="0" u="sng" strike="noStrike">
                        <a:solidFill>
                          <a:srgbClr val="000000"/>
                        </a:solidFill>
                        <a:effectLst/>
                        <a:latin typeface="Calibri"/>
                      </a:endParaRPr>
                    </a:p>
                  </a:txBody>
                  <a:tcPr marL="7527" marR="7527" marT="7527" marB="0" anchor="b"/>
                </a:tc>
                <a:tc>
                  <a:txBody>
                    <a:bodyPr/>
                    <a:lstStyle/>
                    <a:p>
                      <a:pPr algn="ctr" fontAlgn="b"/>
                      <a:r>
                        <a:rPr lang="en-US" sz="1100" u="sng" strike="noStrike" dirty="0">
                          <a:effectLst/>
                        </a:rPr>
                        <a:t>0.5173</a:t>
                      </a:r>
                      <a:endParaRPr lang="en-US" sz="1100" b="0" i="0" u="sng" strike="noStrike" dirty="0">
                        <a:solidFill>
                          <a:srgbClr val="000000"/>
                        </a:solidFill>
                        <a:effectLst/>
                        <a:latin typeface="Calibri"/>
                      </a:endParaRPr>
                    </a:p>
                  </a:txBody>
                  <a:tcPr marL="7527" marR="7527" marT="7527" marB="0" anchor="b"/>
                </a:tc>
              </a:tr>
              <a:tr h="260932">
                <a:tc>
                  <a:txBody>
                    <a:bodyPr/>
                    <a:lstStyle/>
                    <a:p>
                      <a:pPr algn="ctr" fontAlgn="b"/>
                      <a:endParaRPr lang="en-US" sz="1100" b="0" i="0" u="none" strike="noStrike">
                        <a:solidFill>
                          <a:srgbClr val="000000"/>
                        </a:solidFill>
                        <a:effectLst/>
                        <a:latin typeface="Calibri"/>
                      </a:endParaRPr>
                    </a:p>
                  </a:txBody>
                  <a:tcPr marL="7527" marR="7527" marT="7527" marB="0" anchor="b"/>
                </a:tc>
                <a:tc>
                  <a:txBody>
                    <a:bodyPr/>
                    <a:lstStyle/>
                    <a:p>
                      <a:pPr algn="ctr" fontAlgn="b"/>
                      <a:endParaRPr lang="en-US" sz="1100" b="0" i="0" u="none" strike="noStrike">
                        <a:solidFill>
                          <a:srgbClr val="000000"/>
                        </a:solidFill>
                        <a:effectLst/>
                        <a:latin typeface="Calibri"/>
                      </a:endParaRPr>
                    </a:p>
                  </a:txBody>
                  <a:tcPr marL="7527" marR="7527" marT="7527" marB="0" anchor="b"/>
                </a:tc>
                <a:tc>
                  <a:txBody>
                    <a:bodyPr/>
                    <a:lstStyle/>
                    <a:p>
                      <a:pPr algn="ctr" fontAlgn="b"/>
                      <a:endParaRPr lang="en-US" sz="1100" b="0" i="0" u="none" strike="noStrike">
                        <a:solidFill>
                          <a:srgbClr val="000000"/>
                        </a:solidFill>
                        <a:effectLst/>
                        <a:latin typeface="Calibri"/>
                      </a:endParaRPr>
                    </a:p>
                  </a:txBody>
                  <a:tcPr marL="7527" marR="7527" marT="7527" marB="0" anchor="b"/>
                </a:tc>
                <a:tc>
                  <a:txBody>
                    <a:bodyPr/>
                    <a:lstStyle/>
                    <a:p>
                      <a:pPr algn="ctr" fontAlgn="b"/>
                      <a:endParaRPr lang="en-US" sz="1100" b="0" i="0" u="none" strike="noStrike">
                        <a:solidFill>
                          <a:srgbClr val="000000"/>
                        </a:solidFill>
                        <a:effectLst/>
                        <a:latin typeface="Calibri"/>
                      </a:endParaRPr>
                    </a:p>
                  </a:txBody>
                  <a:tcPr marL="7527" marR="7527" marT="7527" marB="0" anchor="b"/>
                </a:tc>
                <a:tc>
                  <a:txBody>
                    <a:bodyPr/>
                    <a:lstStyle/>
                    <a:p>
                      <a:pPr algn="ctr" fontAlgn="b"/>
                      <a:endParaRPr lang="en-US" sz="1100" b="0" i="0" u="none" strike="noStrike">
                        <a:solidFill>
                          <a:srgbClr val="000000"/>
                        </a:solidFill>
                        <a:effectLst/>
                        <a:latin typeface="Calibri"/>
                      </a:endParaRPr>
                    </a:p>
                  </a:txBody>
                  <a:tcPr marL="7527" marR="7527" marT="7527" marB="0" anchor="b"/>
                </a:tc>
                <a:tc>
                  <a:txBody>
                    <a:bodyPr/>
                    <a:lstStyle/>
                    <a:p>
                      <a:pPr algn="ctr" fontAlgn="b"/>
                      <a:r>
                        <a:rPr lang="en-US" sz="1100" u="none" strike="noStrike">
                          <a:effectLst/>
                        </a:rPr>
                        <a:t> $    3,076,000 </a:t>
                      </a:r>
                      <a:endParaRPr lang="en-US" sz="1100" b="0" i="0" u="none" strike="noStrike">
                        <a:solidFill>
                          <a:srgbClr val="000000"/>
                        </a:solidFill>
                        <a:effectLst/>
                        <a:latin typeface="Calibri"/>
                      </a:endParaRPr>
                    </a:p>
                  </a:txBody>
                  <a:tcPr marL="7527" marR="7527" marT="7527" marB="0" anchor="b"/>
                </a:tc>
                <a:tc>
                  <a:txBody>
                    <a:bodyPr/>
                    <a:lstStyle/>
                    <a:p>
                      <a:pPr algn="ctr" fontAlgn="b"/>
                      <a:r>
                        <a:rPr lang="en-US" sz="1100" u="none" strike="noStrike">
                          <a:effectLst/>
                        </a:rPr>
                        <a:t>           1,499,110 </a:t>
                      </a:r>
                      <a:endParaRPr lang="en-US" sz="1100" b="0" i="0" u="none" strike="noStrike">
                        <a:solidFill>
                          <a:srgbClr val="000000"/>
                        </a:solidFill>
                        <a:effectLst/>
                        <a:latin typeface="Calibri"/>
                      </a:endParaRPr>
                    </a:p>
                  </a:txBody>
                  <a:tcPr marL="7527" marR="7527" marT="7527" marB="0" anchor="b"/>
                </a:tc>
                <a:tc>
                  <a:txBody>
                    <a:bodyPr/>
                    <a:lstStyle/>
                    <a:p>
                      <a:pPr algn="ctr" fontAlgn="b"/>
                      <a:r>
                        <a:rPr lang="en-US" sz="1100" u="none" strike="noStrike">
                          <a:effectLst/>
                        </a:rPr>
                        <a:t>0.4874</a:t>
                      </a:r>
                      <a:endParaRPr lang="en-US" sz="1100" b="0" i="0" u="none" strike="noStrike">
                        <a:solidFill>
                          <a:srgbClr val="000000"/>
                        </a:solidFill>
                        <a:effectLst/>
                        <a:latin typeface="Calibri"/>
                      </a:endParaRPr>
                    </a:p>
                  </a:txBody>
                  <a:tcPr marL="7527" marR="7527" marT="7527" marB="0" anchor="b"/>
                </a:tc>
              </a:tr>
              <a:tr h="194522">
                <a:tc gridSpan="3">
                  <a:txBody>
                    <a:bodyPr/>
                    <a:lstStyle/>
                    <a:p>
                      <a:pPr algn="l" fontAlgn="b"/>
                      <a:r>
                        <a:rPr lang="en-US" sz="1100" u="none" strike="noStrike">
                          <a:effectLst/>
                        </a:rPr>
                        <a:t>Target Ration 49.0% to 50.0%/48.74 =  +2.52%</a:t>
                      </a:r>
                      <a:endParaRPr lang="en-US" sz="1100" b="0" i="0" u="none" strike="noStrike">
                        <a:solidFill>
                          <a:srgbClr val="000000"/>
                        </a:solidFill>
                        <a:effectLst/>
                        <a:latin typeface="Calibri"/>
                      </a:endParaRPr>
                    </a:p>
                  </a:txBody>
                  <a:tcPr marL="7527" marR="7527" marT="7527" marB="0" anchor="b"/>
                </a:tc>
                <a:tc hMerge="1">
                  <a:txBody>
                    <a:bodyPr/>
                    <a:lstStyle/>
                    <a:p>
                      <a:endParaRPr lang="en-US"/>
                    </a:p>
                  </a:txBody>
                  <a:tcPr/>
                </a:tc>
                <a:tc hMerge="1">
                  <a:txBody>
                    <a:bodyPr/>
                    <a:lstStyle/>
                    <a:p>
                      <a:endParaRPr lang="en-US"/>
                    </a:p>
                  </a:txBody>
                  <a:tcPr/>
                </a:tc>
                <a:tc>
                  <a:txBody>
                    <a:bodyPr/>
                    <a:lstStyle/>
                    <a:p>
                      <a:pPr algn="l" fontAlgn="b"/>
                      <a:endParaRPr lang="en-US" sz="1100" b="0" i="0" u="none" strike="noStrike">
                        <a:solidFill>
                          <a:srgbClr val="000000"/>
                        </a:solidFill>
                        <a:effectLst/>
                        <a:latin typeface="Calibri"/>
                      </a:endParaRPr>
                    </a:p>
                  </a:txBody>
                  <a:tcPr marL="7527" marR="7527" marT="7527" marB="0" anchor="b"/>
                </a:tc>
                <a:tc>
                  <a:txBody>
                    <a:bodyPr/>
                    <a:lstStyle/>
                    <a:p>
                      <a:pPr algn="l" fontAlgn="b"/>
                      <a:endParaRPr lang="en-US" sz="1100" b="0" i="0" u="none" strike="noStrike">
                        <a:solidFill>
                          <a:srgbClr val="000000"/>
                        </a:solidFill>
                        <a:effectLst/>
                        <a:latin typeface="Calibri"/>
                      </a:endParaRPr>
                    </a:p>
                  </a:txBody>
                  <a:tcPr marL="7527" marR="7527" marT="7527" marB="0" anchor="b"/>
                </a:tc>
                <a:tc>
                  <a:txBody>
                    <a:bodyPr/>
                    <a:lstStyle/>
                    <a:p>
                      <a:pPr algn="l" fontAlgn="b"/>
                      <a:endParaRPr lang="en-US" sz="1100" b="0" i="0" u="none" strike="noStrike">
                        <a:solidFill>
                          <a:srgbClr val="000000"/>
                        </a:solidFill>
                        <a:effectLst/>
                        <a:latin typeface="Calibri"/>
                      </a:endParaRPr>
                    </a:p>
                  </a:txBody>
                  <a:tcPr marL="7527" marR="7527" marT="7527" marB="0" anchor="b"/>
                </a:tc>
                <a:tc>
                  <a:txBody>
                    <a:bodyPr/>
                    <a:lstStyle/>
                    <a:p>
                      <a:pPr algn="l" fontAlgn="b"/>
                      <a:endParaRPr lang="en-US" sz="1100" b="0" i="0" u="none" strike="noStrike">
                        <a:solidFill>
                          <a:srgbClr val="000000"/>
                        </a:solidFill>
                        <a:effectLst/>
                        <a:latin typeface="Calibri"/>
                      </a:endParaRPr>
                    </a:p>
                  </a:txBody>
                  <a:tcPr marL="7527" marR="7527" marT="7527" marB="0" anchor="b"/>
                </a:tc>
                <a:tc>
                  <a:txBody>
                    <a:bodyPr/>
                    <a:lstStyle/>
                    <a:p>
                      <a:pPr algn="ctr" fontAlgn="b"/>
                      <a:endParaRPr lang="en-US" sz="1100" b="0" i="0" u="none" strike="noStrike">
                        <a:solidFill>
                          <a:srgbClr val="000000"/>
                        </a:solidFill>
                        <a:effectLst/>
                        <a:latin typeface="Calibri"/>
                      </a:endParaRPr>
                    </a:p>
                  </a:txBody>
                  <a:tcPr marL="7527" marR="7527" marT="7527" marB="0" anchor="b"/>
                </a:tc>
              </a:tr>
              <a:tr h="194522">
                <a:tc>
                  <a:txBody>
                    <a:bodyPr/>
                    <a:lstStyle/>
                    <a:p>
                      <a:pPr algn="l" fontAlgn="b"/>
                      <a:endParaRPr lang="en-US" sz="1100" b="0" i="0" u="none" strike="noStrike">
                        <a:solidFill>
                          <a:srgbClr val="000000"/>
                        </a:solidFill>
                        <a:effectLst/>
                        <a:latin typeface="Calibri"/>
                      </a:endParaRPr>
                    </a:p>
                  </a:txBody>
                  <a:tcPr marL="7527" marR="7527" marT="7527" marB="0" anchor="b"/>
                </a:tc>
                <a:tc>
                  <a:txBody>
                    <a:bodyPr/>
                    <a:lstStyle/>
                    <a:p>
                      <a:pPr algn="l" fontAlgn="b"/>
                      <a:endParaRPr lang="en-US" sz="1100" b="0" i="0" u="none" strike="noStrike">
                        <a:solidFill>
                          <a:srgbClr val="000000"/>
                        </a:solidFill>
                        <a:effectLst/>
                        <a:latin typeface="Calibri"/>
                      </a:endParaRPr>
                    </a:p>
                  </a:txBody>
                  <a:tcPr marL="7527" marR="7527" marT="7527" marB="0" anchor="b"/>
                </a:tc>
                <a:tc>
                  <a:txBody>
                    <a:bodyPr/>
                    <a:lstStyle/>
                    <a:p>
                      <a:pPr algn="l" fontAlgn="b"/>
                      <a:endParaRPr lang="en-US" sz="1100" b="0" i="0" u="none" strike="noStrike">
                        <a:solidFill>
                          <a:srgbClr val="000000"/>
                        </a:solidFill>
                        <a:effectLst/>
                        <a:latin typeface="Calibri"/>
                      </a:endParaRPr>
                    </a:p>
                  </a:txBody>
                  <a:tcPr marL="7527" marR="7527" marT="7527" marB="0" anchor="b"/>
                </a:tc>
                <a:tc>
                  <a:txBody>
                    <a:bodyPr/>
                    <a:lstStyle/>
                    <a:p>
                      <a:pPr algn="l" fontAlgn="b"/>
                      <a:endParaRPr lang="en-US" sz="1100" b="0" i="0" u="none" strike="noStrike">
                        <a:solidFill>
                          <a:srgbClr val="000000"/>
                        </a:solidFill>
                        <a:effectLst/>
                        <a:latin typeface="Calibri"/>
                      </a:endParaRPr>
                    </a:p>
                  </a:txBody>
                  <a:tcPr marL="7527" marR="7527" marT="7527" marB="0" anchor="b"/>
                </a:tc>
                <a:tc>
                  <a:txBody>
                    <a:bodyPr/>
                    <a:lstStyle/>
                    <a:p>
                      <a:pPr algn="l" fontAlgn="b"/>
                      <a:endParaRPr lang="en-US" sz="1100" b="0" i="0" u="none" strike="noStrike">
                        <a:solidFill>
                          <a:srgbClr val="000000"/>
                        </a:solidFill>
                        <a:effectLst/>
                        <a:latin typeface="Calibri"/>
                      </a:endParaRPr>
                    </a:p>
                  </a:txBody>
                  <a:tcPr marL="7527" marR="7527" marT="7527" marB="0" anchor="b"/>
                </a:tc>
                <a:tc>
                  <a:txBody>
                    <a:bodyPr/>
                    <a:lstStyle/>
                    <a:p>
                      <a:pPr algn="l" fontAlgn="b"/>
                      <a:endParaRPr lang="en-US" sz="1100" b="0" i="0" u="none" strike="noStrike">
                        <a:solidFill>
                          <a:srgbClr val="000000"/>
                        </a:solidFill>
                        <a:effectLst/>
                        <a:latin typeface="Calibri"/>
                      </a:endParaRPr>
                    </a:p>
                  </a:txBody>
                  <a:tcPr marL="7527" marR="7527" marT="7527" marB="0" anchor="b"/>
                </a:tc>
                <a:tc>
                  <a:txBody>
                    <a:bodyPr/>
                    <a:lstStyle/>
                    <a:p>
                      <a:pPr algn="l" fontAlgn="b"/>
                      <a:endParaRPr lang="en-US" sz="1100" b="0" i="0" u="none" strike="noStrike">
                        <a:solidFill>
                          <a:srgbClr val="000000"/>
                        </a:solidFill>
                        <a:effectLst/>
                        <a:latin typeface="Calibri"/>
                      </a:endParaRPr>
                    </a:p>
                  </a:txBody>
                  <a:tcPr marL="7527" marR="7527" marT="7527" marB="0" anchor="b"/>
                </a:tc>
                <a:tc>
                  <a:txBody>
                    <a:bodyPr/>
                    <a:lstStyle/>
                    <a:p>
                      <a:pPr algn="l" fontAlgn="b"/>
                      <a:endParaRPr lang="en-US" sz="1100" b="0" i="0" u="none" strike="noStrike">
                        <a:solidFill>
                          <a:srgbClr val="000000"/>
                        </a:solidFill>
                        <a:effectLst/>
                        <a:latin typeface="Calibri"/>
                      </a:endParaRPr>
                    </a:p>
                  </a:txBody>
                  <a:tcPr marL="7527" marR="7527" marT="7527" marB="0" anchor="b"/>
                </a:tc>
              </a:tr>
              <a:tr h="260932">
                <a:tc gridSpan="5">
                  <a:txBody>
                    <a:bodyPr/>
                    <a:lstStyle/>
                    <a:p>
                      <a:pPr algn="l" fontAlgn="b"/>
                      <a:r>
                        <a:rPr lang="en-US" sz="1100" u="none" strike="noStrike">
                          <a:effectLst/>
                        </a:rPr>
                        <a:t>Sales in selected neighborhood suggests all property values in Westchester Village should receive </a:t>
                      </a:r>
                      <a:endParaRPr lang="en-US" sz="1100" b="0" i="0" u="none" strike="noStrike">
                        <a:solidFill>
                          <a:srgbClr val="000000"/>
                        </a:solidFill>
                        <a:effectLst/>
                        <a:latin typeface="Calibri"/>
                      </a:endParaRPr>
                    </a:p>
                  </a:txBody>
                  <a:tcPr marL="7527" marR="7527" marT="7527"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endParaRPr lang="en-US" sz="1100" b="0" i="0" u="none" strike="noStrike">
                        <a:solidFill>
                          <a:srgbClr val="000000"/>
                        </a:solidFill>
                        <a:effectLst/>
                        <a:latin typeface="Calibri"/>
                      </a:endParaRPr>
                    </a:p>
                  </a:txBody>
                  <a:tcPr marL="7527" marR="7527" marT="7527" marB="0" anchor="b"/>
                </a:tc>
                <a:tc>
                  <a:txBody>
                    <a:bodyPr/>
                    <a:lstStyle/>
                    <a:p>
                      <a:pPr algn="l" fontAlgn="b"/>
                      <a:endParaRPr lang="en-US" sz="1100" b="0" i="0" u="none" strike="noStrike">
                        <a:solidFill>
                          <a:srgbClr val="000000"/>
                        </a:solidFill>
                        <a:effectLst/>
                        <a:latin typeface="Calibri"/>
                      </a:endParaRPr>
                    </a:p>
                  </a:txBody>
                  <a:tcPr marL="7527" marR="7527" marT="7527" marB="0" anchor="b"/>
                </a:tc>
                <a:tc>
                  <a:txBody>
                    <a:bodyPr/>
                    <a:lstStyle/>
                    <a:p>
                      <a:pPr algn="l" fontAlgn="b"/>
                      <a:endParaRPr lang="en-US" sz="1100" b="0" i="0" u="none" strike="noStrike">
                        <a:solidFill>
                          <a:srgbClr val="000000"/>
                        </a:solidFill>
                        <a:effectLst/>
                        <a:latin typeface="Calibri"/>
                      </a:endParaRPr>
                    </a:p>
                  </a:txBody>
                  <a:tcPr marL="7527" marR="7527" marT="7527" marB="0" anchor="b"/>
                </a:tc>
              </a:tr>
              <a:tr h="194522">
                <a:tc gridSpan="3">
                  <a:txBody>
                    <a:bodyPr/>
                    <a:lstStyle/>
                    <a:p>
                      <a:pPr algn="l" fontAlgn="b"/>
                      <a:r>
                        <a:rPr lang="en-US" sz="1100" u="none" strike="noStrike">
                          <a:effectLst/>
                        </a:rPr>
                        <a:t>an</a:t>
                      </a:r>
                      <a:r>
                        <a:rPr lang="en-US" sz="1100" u="sng" strike="noStrike">
                          <a:effectLst/>
                        </a:rPr>
                        <a:t> average</a:t>
                      </a:r>
                      <a:r>
                        <a:rPr lang="en-US" sz="1100" u="none" strike="noStrike">
                          <a:effectLst/>
                        </a:rPr>
                        <a:t> increase in value of 2.52% for 2013</a:t>
                      </a:r>
                      <a:endParaRPr lang="en-US" sz="1100" b="0" i="0" u="none" strike="noStrike">
                        <a:solidFill>
                          <a:srgbClr val="000000"/>
                        </a:solidFill>
                        <a:effectLst/>
                        <a:latin typeface="Calibri"/>
                      </a:endParaRPr>
                    </a:p>
                  </a:txBody>
                  <a:tcPr marL="7527" marR="7527" marT="7527" marB="0" anchor="b"/>
                </a:tc>
                <a:tc hMerge="1">
                  <a:txBody>
                    <a:bodyPr/>
                    <a:lstStyle/>
                    <a:p>
                      <a:endParaRPr lang="en-US"/>
                    </a:p>
                  </a:txBody>
                  <a:tcPr/>
                </a:tc>
                <a:tc hMerge="1">
                  <a:txBody>
                    <a:bodyPr/>
                    <a:lstStyle/>
                    <a:p>
                      <a:endParaRPr lang="en-US"/>
                    </a:p>
                  </a:txBody>
                  <a:tcPr/>
                </a:tc>
                <a:tc>
                  <a:txBody>
                    <a:bodyPr/>
                    <a:lstStyle/>
                    <a:p>
                      <a:pPr algn="l" fontAlgn="b"/>
                      <a:endParaRPr lang="en-US" sz="1100" b="0" i="0" u="none" strike="noStrike" dirty="0">
                        <a:solidFill>
                          <a:srgbClr val="000000"/>
                        </a:solidFill>
                        <a:effectLst/>
                        <a:latin typeface="Calibri"/>
                      </a:endParaRPr>
                    </a:p>
                  </a:txBody>
                  <a:tcPr marL="7527" marR="7527" marT="7527" marB="0" anchor="b"/>
                </a:tc>
                <a:tc>
                  <a:txBody>
                    <a:bodyPr/>
                    <a:lstStyle/>
                    <a:p>
                      <a:pPr algn="l" fontAlgn="b"/>
                      <a:endParaRPr lang="en-US" sz="1100" b="0" i="0" u="none" strike="noStrike">
                        <a:solidFill>
                          <a:srgbClr val="000000"/>
                        </a:solidFill>
                        <a:effectLst/>
                        <a:latin typeface="Calibri"/>
                      </a:endParaRPr>
                    </a:p>
                  </a:txBody>
                  <a:tcPr marL="7527" marR="7527" marT="7527" marB="0" anchor="b"/>
                </a:tc>
                <a:tc>
                  <a:txBody>
                    <a:bodyPr/>
                    <a:lstStyle/>
                    <a:p>
                      <a:pPr algn="l" fontAlgn="b"/>
                      <a:endParaRPr lang="en-US" sz="1100" b="0" i="0" u="none" strike="noStrike">
                        <a:solidFill>
                          <a:srgbClr val="000000"/>
                        </a:solidFill>
                        <a:effectLst/>
                        <a:latin typeface="Calibri"/>
                      </a:endParaRPr>
                    </a:p>
                  </a:txBody>
                  <a:tcPr marL="7527" marR="7527" marT="7527" marB="0" anchor="b"/>
                </a:tc>
                <a:tc>
                  <a:txBody>
                    <a:bodyPr/>
                    <a:lstStyle/>
                    <a:p>
                      <a:pPr algn="l" fontAlgn="b"/>
                      <a:endParaRPr lang="en-US" sz="1100" b="0" i="0" u="none" strike="noStrike">
                        <a:solidFill>
                          <a:srgbClr val="000000"/>
                        </a:solidFill>
                        <a:effectLst/>
                        <a:latin typeface="Calibri"/>
                      </a:endParaRPr>
                    </a:p>
                  </a:txBody>
                  <a:tcPr marL="7527" marR="7527" marT="7527" marB="0" anchor="b"/>
                </a:tc>
                <a:tc>
                  <a:txBody>
                    <a:bodyPr/>
                    <a:lstStyle/>
                    <a:p>
                      <a:pPr algn="l" fontAlgn="b"/>
                      <a:endParaRPr lang="en-US" sz="1100" b="0" i="0" u="none" strike="noStrike" dirty="0">
                        <a:solidFill>
                          <a:srgbClr val="000000"/>
                        </a:solidFill>
                        <a:effectLst/>
                        <a:latin typeface="Calibri"/>
                      </a:endParaRPr>
                    </a:p>
                  </a:txBody>
                  <a:tcPr marL="7527" marR="7527" marT="7527" marB="0" anchor="b"/>
                </a:tc>
              </a:tr>
            </a:tbl>
          </a:graphicData>
        </a:graphic>
      </p:graphicFrame>
    </p:spTree>
    <p:extLst>
      <p:ext uri="{BB962C8B-B14F-4D97-AF65-F5344CB8AC3E}">
        <p14:creationId xmlns:p14="http://schemas.microsoft.com/office/powerpoint/2010/main" val="2031848924"/>
      </p:ext>
    </p:extLst>
  </p:cSld>
  <p:clrMapOvr>
    <a:masterClrMapping/>
  </p:clrMapOvr>
  <p:transition spd="med">
    <p:pull dir="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98565" y="329625"/>
            <a:ext cx="6510117" cy="584775"/>
          </a:xfrm>
          <a:prstGeom prst="rect">
            <a:avLst/>
          </a:prstGeom>
          <a:noFill/>
        </p:spPr>
        <p:txBody>
          <a:bodyPr wrap="none" rtlCol="0">
            <a:spAutoFit/>
          </a:bodyPr>
          <a:lstStyle/>
          <a:p>
            <a:pPr algn="ctr"/>
            <a:r>
              <a:rPr lang="en-US" sz="3200" dirty="0" smtClean="0"/>
              <a:t> Sales Study Creating 2013 Values</a:t>
            </a:r>
            <a:endParaRPr lang="en-US" sz="3200" dirty="0"/>
          </a:p>
        </p:txBody>
      </p:sp>
      <p:sp>
        <p:nvSpPr>
          <p:cNvPr id="2" name="Slide Number Placeholder 1"/>
          <p:cNvSpPr>
            <a:spLocks noGrp="1"/>
          </p:cNvSpPr>
          <p:nvPr>
            <p:ph type="sldNum" sz="quarter" idx="12"/>
          </p:nvPr>
        </p:nvSpPr>
        <p:spPr/>
        <p:txBody>
          <a:bodyPr/>
          <a:lstStyle/>
          <a:p>
            <a:fld id="{7035B472-F28C-46A2-9CA4-17A72E17B526}" type="slidenum">
              <a:rPr lang="en-US" smtClean="0"/>
              <a:pPr/>
              <a:t>22</a:t>
            </a:fld>
            <a:endParaRPr lang="en-US"/>
          </a:p>
        </p:txBody>
      </p:sp>
      <p:graphicFrame>
        <p:nvGraphicFramePr>
          <p:cNvPr id="6" name="Table 5"/>
          <p:cNvGraphicFramePr>
            <a:graphicFrameLocks noGrp="1"/>
          </p:cNvGraphicFramePr>
          <p:nvPr>
            <p:extLst>
              <p:ext uri="{D42A27DB-BD31-4B8C-83A1-F6EECF244321}">
                <p14:modId xmlns:p14="http://schemas.microsoft.com/office/powerpoint/2010/main" val="1976619984"/>
              </p:ext>
            </p:extLst>
          </p:nvPr>
        </p:nvGraphicFramePr>
        <p:xfrm>
          <a:off x="76201" y="908733"/>
          <a:ext cx="8991599" cy="6025467"/>
        </p:xfrm>
        <a:graphic>
          <a:graphicData uri="http://schemas.openxmlformats.org/drawingml/2006/table">
            <a:tbl>
              <a:tblPr>
                <a:tableStyleId>{5C22544A-7EE6-4342-B048-85BDC9FD1C3A}</a:tableStyleId>
              </a:tblPr>
              <a:tblGrid>
                <a:gridCol w="1388868"/>
                <a:gridCol w="1601956"/>
                <a:gridCol w="919157"/>
                <a:gridCol w="997941"/>
                <a:gridCol w="1234937"/>
                <a:gridCol w="1049821"/>
                <a:gridCol w="997941"/>
                <a:gridCol w="800978"/>
              </a:tblGrid>
              <a:tr h="135128">
                <a:tc>
                  <a:txBody>
                    <a:bodyPr/>
                    <a:lstStyle/>
                    <a:p>
                      <a:pPr algn="ctr" fontAlgn="b"/>
                      <a:r>
                        <a:rPr lang="en-US" sz="1100" u="none" strike="noStrike" dirty="0">
                          <a:effectLst/>
                        </a:rPr>
                        <a:t>Parcel Number</a:t>
                      </a:r>
                      <a:endParaRPr lang="en-US" sz="1100" b="0" i="0" u="none" strike="noStrike" dirty="0">
                        <a:solidFill>
                          <a:srgbClr val="000000"/>
                        </a:solidFill>
                        <a:effectLst/>
                        <a:latin typeface="Calibri"/>
                      </a:endParaRPr>
                    </a:p>
                  </a:txBody>
                  <a:tcPr marL="7527" marR="7527" marT="7527" marB="0" anchor="b"/>
                </a:tc>
                <a:tc>
                  <a:txBody>
                    <a:bodyPr/>
                    <a:lstStyle/>
                    <a:p>
                      <a:pPr algn="ctr" fontAlgn="b"/>
                      <a:r>
                        <a:rPr lang="en-US" sz="1100" u="none" strike="noStrike">
                          <a:effectLst/>
                        </a:rPr>
                        <a:t>Address</a:t>
                      </a:r>
                      <a:endParaRPr lang="en-US" sz="1100" b="0" i="0" u="none" strike="noStrike">
                        <a:solidFill>
                          <a:srgbClr val="000000"/>
                        </a:solidFill>
                        <a:effectLst/>
                        <a:latin typeface="Calibri"/>
                      </a:endParaRPr>
                    </a:p>
                  </a:txBody>
                  <a:tcPr marL="7527" marR="7527" marT="7527" marB="0" anchor="b"/>
                </a:tc>
                <a:tc>
                  <a:txBody>
                    <a:bodyPr/>
                    <a:lstStyle/>
                    <a:p>
                      <a:pPr algn="ctr" fontAlgn="b"/>
                      <a:r>
                        <a:rPr lang="en-US" sz="1100" u="none" strike="noStrike">
                          <a:effectLst/>
                        </a:rPr>
                        <a:t>Sale Date</a:t>
                      </a:r>
                      <a:endParaRPr lang="en-US" sz="1100" b="0" i="0" u="none" strike="noStrike">
                        <a:solidFill>
                          <a:srgbClr val="000000"/>
                        </a:solidFill>
                        <a:effectLst/>
                        <a:latin typeface="Calibri"/>
                      </a:endParaRPr>
                    </a:p>
                  </a:txBody>
                  <a:tcPr marL="7527" marR="7527" marT="7527" marB="0" anchor="b"/>
                </a:tc>
                <a:tc>
                  <a:txBody>
                    <a:bodyPr/>
                    <a:lstStyle/>
                    <a:p>
                      <a:pPr algn="ctr" fontAlgn="b"/>
                      <a:r>
                        <a:rPr lang="en-US" sz="1100" u="none" strike="noStrike">
                          <a:effectLst/>
                        </a:rPr>
                        <a:t>Sale Type</a:t>
                      </a:r>
                      <a:endParaRPr lang="en-US" sz="1100" b="0" i="0" u="none" strike="noStrike">
                        <a:solidFill>
                          <a:srgbClr val="000000"/>
                        </a:solidFill>
                        <a:effectLst/>
                        <a:latin typeface="Calibri"/>
                      </a:endParaRPr>
                    </a:p>
                  </a:txBody>
                  <a:tcPr marL="7527" marR="7527" marT="7527" marB="0" anchor="b"/>
                </a:tc>
                <a:tc>
                  <a:txBody>
                    <a:bodyPr/>
                    <a:lstStyle/>
                    <a:p>
                      <a:pPr algn="ctr" fontAlgn="b"/>
                      <a:r>
                        <a:rPr lang="en-US" sz="1100" u="none" strike="noStrike">
                          <a:effectLst/>
                        </a:rPr>
                        <a:t>Nghbd</a:t>
                      </a:r>
                      <a:endParaRPr lang="en-US" sz="1100" b="0" i="0" u="none" strike="noStrike">
                        <a:solidFill>
                          <a:srgbClr val="000000"/>
                        </a:solidFill>
                        <a:effectLst/>
                        <a:latin typeface="Calibri"/>
                      </a:endParaRPr>
                    </a:p>
                  </a:txBody>
                  <a:tcPr marL="7527" marR="7527" marT="7527" marB="0" anchor="b"/>
                </a:tc>
                <a:tc>
                  <a:txBody>
                    <a:bodyPr/>
                    <a:lstStyle/>
                    <a:p>
                      <a:pPr algn="ctr" fontAlgn="b"/>
                      <a:r>
                        <a:rPr lang="en-US" sz="1100" u="none" strike="noStrike">
                          <a:effectLst/>
                        </a:rPr>
                        <a:t>Sale Price</a:t>
                      </a:r>
                      <a:endParaRPr lang="en-US" sz="1100" b="0" i="0" u="none" strike="noStrike">
                        <a:solidFill>
                          <a:srgbClr val="000000"/>
                        </a:solidFill>
                        <a:effectLst/>
                        <a:latin typeface="Calibri"/>
                      </a:endParaRPr>
                    </a:p>
                  </a:txBody>
                  <a:tcPr marL="7527" marR="7527" marT="7527" marB="0" anchor="b"/>
                </a:tc>
                <a:tc>
                  <a:txBody>
                    <a:bodyPr/>
                    <a:lstStyle/>
                    <a:p>
                      <a:pPr algn="ctr" fontAlgn="b"/>
                      <a:r>
                        <a:rPr lang="en-US" sz="1100" u="none" strike="noStrike">
                          <a:effectLst/>
                        </a:rPr>
                        <a:t>2013 Assessed</a:t>
                      </a:r>
                      <a:endParaRPr lang="en-US" sz="1100" b="0" i="0" u="none" strike="noStrike">
                        <a:solidFill>
                          <a:srgbClr val="000000"/>
                        </a:solidFill>
                        <a:effectLst/>
                        <a:latin typeface="Calibri"/>
                      </a:endParaRPr>
                    </a:p>
                  </a:txBody>
                  <a:tcPr marL="7527" marR="7527" marT="7527" marB="0" anchor="b"/>
                </a:tc>
                <a:tc>
                  <a:txBody>
                    <a:bodyPr/>
                    <a:lstStyle/>
                    <a:p>
                      <a:pPr algn="ctr" fontAlgn="b"/>
                      <a:r>
                        <a:rPr lang="en-US" sz="1100" u="none" strike="noStrike">
                          <a:effectLst/>
                        </a:rPr>
                        <a:t>Ratio</a:t>
                      </a:r>
                      <a:endParaRPr lang="en-US" sz="1100" b="0" i="0" u="none" strike="noStrike">
                        <a:solidFill>
                          <a:srgbClr val="000000"/>
                        </a:solidFill>
                        <a:effectLst/>
                        <a:latin typeface="Calibri"/>
                      </a:endParaRPr>
                    </a:p>
                  </a:txBody>
                  <a:tcPr marL="7527" marR="7527" marT="7527" marB="0" anchor="b"/>
                </a:tc>
              </a:tr>
              <a:tr h="135128">
                <a:tc>
                  <a:txBody>
                    <a:bodyPr/>
                    <a:lstStyle/>
                    <a:p>
                      <a:pPr algn="ctr" fontAlgn="b"/>
                      <a:r>
                        <a:rPr lang="en-US" sz="1100" u="none" strike="noStrike">
                          <a:effectLst/>
                        </a:rPr>
                        <a:t> </a:t>
                      </a:r>
                      <a:endParaRPr lang="en-US" sz="1100" b="0" i="0" u="none" strike="noStrike">
                        <a:solidFill>
                          <a:srgbClr val="000000"/>
                        </a:solidFill>
                        <a:effectLst/>
                        <a:latin typeface="Calibri"/>
                      </a:endParaRPr>
                    </a:p>
                  </a:txBody>
                  <a:tcPr marL="7527" marR="7527" marT="7527" marB="0" anchor="b"/>
                </a:tc>
                <a:tc>
                  <a:txBody>
                    <a:bodyPr/>
                    <a:lstStyle/>
                    <a:p>
                      <a:pPr algn="ctr" fontAlgn="b"/>
                      <a:r>
                        <a:rPr lang="en-US" sz="1100" u="none" strike="noStrike">
                          <a:effectLst/>
                        </a:rPr>
                        <a:t> </a:t>
                      </a:r>
                      <a:endParaRPr lang="en-US" sz="1100" b="0" i="0" u="none" strike="noStrike">
                        <a:solidFill>
                          <a:srgbClr val="000000"/>
                        </a:solidFill>
                        <a:effectLst/>
                        <a:latin typeface="Calibri"/>
                      </a:endParaRPr>
                    </a:p>
                  </a:txBody>
                  <a:tcPr marL="7527" marR="7527" marT="7527" marB="0" anchor="b"/>
                </a:tc>
                <a:tc>
                  <a:txBody>
                    <a:bodyPr/>
                    <a:lstStyle/>
                    <a:p>
                      <a:pPr algn="ctr" fontAlgn="b"/>
                      <a:r>
                        <a:rPr lang="en-US" sz="1100" u="none" strike="noStrike">
                          <a:effectLst/>
                        </a:rPr>
                        <a:t> </a:t>
                      </a:r>
                      <a:endParaRPr lang="en-US" sz="1100" b="0" i="0" u="none" strike="noStrike">
                        <a:solidFill>
                          <a:srgbClr val="000000"/>
                        </a:solidFill>
                        <a:effectLst/>
                        <a:latin typeface="Calibri"/>
                      </a:endParaRPr>
                    </a:p>
                  </a:txBody>
                  <a:tcPr marL="7527" marR="7527" marT="7527" marB="0" anchor="b"/>
                </a:tc>
                <a:tc>
                  <a:txBody>
                    <a:bodyPr/>
                    <a:lstStyle/>
                    <a:p>
                      <a:pPr algn="ctr" fontAlgn="b"/>
                      <a:r>
                        <a:rPr lang="en-US" sz="1100" u="none" strike="noStrike">
                          <a:effectLst/>
                        </a:rPr>
                        <a:t> </a:t>
                      </a:r>
                      <a:endParaRPr lang="en-US" sz="1100" b="0" i="0" u="none" strike="noStrike">
                        <a:solidFill>
                          <a:srgbClr val="000000"/>
                        </a:solidFill>
                        <a:effectLst/>
                        <a:latin typeface="Calibri"/>
                      </a:endParaRPr>
                    </a:p>
                  </a:txBody>
                  <a:tcPr marL="7527" marR="7527" marT="7527" marB="0" anchor="b"/>
                </a:tc>
                <a:tc>
                  <a:txBody>
                    <a:bodyPr/>
                    <a:lstStyle/>
                    <a:p>
                      <a:pPr algn="ctr" fontAlgn="b"/>
                      <a:r>
                        <a:rPr lang="en-US" sz="1100" u="none" strike="noStrike" dirty="0">
                          <a:effectLst/>
                        </a:rPr>
                        <a:t> </a:t>
                      </a:r>
                      <a:endParaRPr lang="en-US" sz="1100" b="0" i="0" u="none" strike="noStrike" dirty="0">
                        <a:solidFill>
                          <a:srgbClr val="000000"/>
                        </a:solidFill>
                        <a:effectLst/>
                        <a:latin typeface="Calibri"/>
                      </a:endParaRPr>
                    </a:p>
                  </a:txBody>
                  <a:tcPr marL="7527" marR="7527" marT="7527" marB="0" anchor="b"/>
                </a:tc>
                <a:tc>
                  <a:txBody>
                    <a:bodyPr/>
                    <a:lstStyle/>
                    <a:p>
                      <a:pPr algn="ctr" fontAlgn="b"/>
                      <a:r>
                        <a:rPr lang="en-US" sz="1100" u="none" strike="noStrike">
                          <a:effectLst/>
                        </a:rPr>
                        <a:t> </a:t>
                      </a:r>
                      <a:endParaRPr lang="en-US" sz="1100" b="0" i="0" u="none" strike="noStrike">
                        <a:solidFill>
                          <a:srgbClr val="000000"/>
                        </a:solidFill>
                        <a:effectLst/>
                        <a:latin typeface="Calibri"/>
                      </a:endParaRPr>
                    </a:p>
                  </a:txBody>
                  <a:tcPr marL="7527" marR="7527" marT="7527" marB="0" anchor="b"/>
                </a:tc>
                <a:tc>
                  <a:txBody>
                    <a:bodyPr/>
                    <a:lstStyle/>
                    <a:p>
                      <a:pPr algn="ctr" fontAlgn="b"/>
                      <a:r>
                        <a:rPr lang="en-US" sz="1100" u="none" strike="noStrike">
                          <a:effectLst/>
                        </a:rPr>
                        <a:t>Value</a:t>
                      </a:r>
                      <a:endParaRPr lang="en-US" sz="1100" b="0" i="0" u="none" strike="noStrike">
                        <a:solidFill>
                          <a:srgbClr val="000000"/>
                        </a:solidFill>
                        <a:effectLst/>
                        <a:latin typeface="Calibri"/>
                      </a:endParaRPr>
                    </a:p>
                  </a:txBody>
                  <a:tcPr marL="7527" marR="7527" marT="7527" marB="0" anchor="b"/>
                </a:tc>
                <a:tc>
                  <a:txBody>
                    <a:bodyPr/>
                    <a:lstStyle/>
                    <a:p>
                      <a:pPr algn="ctr" fontAlgn="b"/>
                      <a:r>
                        <a:rPr lang="en-US" sz="1100" u="none" strike="noStrike">
                          <a:effectLst/>
                        </a:rPr>
                        <a:t> </a:t>
                      </a:r>
                      <a:endParaRPr lang="en-US" sz="1100" b="0" i="0" u="none" strike="noStrike">
                        <a:solidFill>
                          <a:srgbClr val="000000"/>
                        </a:solidFill>
                        <a:effectLst/>
                        <a:latin typeface="Calibri"/>
                      </a:endParaRPr>
                    </a:p>
                  </a:txBody>
                  <a:tcPr marL="7527" marR="7527" marT="7527" marB="0" anchor="b"/>
                </a:tc>
              </a:tr>
              <a:tr h="135128">
                <a:tc>
                  <a:txBody>
                    <a:bodyPr/>
                    <a:lstStyle/>
                    <a:p>
                      <a:pPr algn="ctr" fontAlgn="b"/>
                      <a:endParaRPr lang="en-US" sz="1100" b="0" i="0" u="none" strike="noStrike">
                        <a:solidFill>
                          <a:srgbClr val="000000"/>
                        </a:solidFill>
                        <a:effectLst/>
                        <a:latin typeface="Calibri"/>
                      </a:endParaRPr>
                    </a:p>
                  </a:txBody>
                  <a:tcPr marL="7527" marR="7527" marT="7527" marB="0" anchor="b"/>
                </a:tc>
                <a:tc>
                  <a:txBody>
                    <a:bodyPr/>
                    <a:lstStyle/>
                    <a:p>
                      <a:pPr algn="l" fontAlgn="b"/>
                      <a:endParaRPr lang="en-US" sz="1100" b="0" i="0" u="none" strike="noStrike">
                        <a:solidFill>
                          <a:srgbClr val="000000"/>
                        </a:solidFill>
                        <a:effectLst/>
                        <a:latin typeface="Calibri"/>
                      </a:endParaRPr>
                    </a:p>
                  </a:txBody>
                  <a:tcPr marL="7527" marR="7527" marT="7527" marB="0" anchor="b"/>
                </a:tc>
                <a:tc>
                  <a:txBody>
                    <a:bodyPr/>
                    <a:lstStyle/>
                    <a:p>
                      <a:pPr algn="ctr" fontAlgn="b"/>
                      <a:endParaRPr lang="en-US" sz="1100" b="0" i="0" u="none" strike="noStrike">
                        <a:solidFill>
                          <a:srgbClr val="000000"/>
                        </a:solidFill>
                        <a:effectLst/>
                        <a:latin typeface="Calibri"/>
                      </a:endParaRPr>
                    </a:p>
                  </a:txBody>
                  <a:tcPr marL="7527" marR="7527" marT="7527" marB="0" anchor="b"/>
                </a:tc>
                <a:tc>
                  <a:txBody>
                    <a:bodyPr/>
                    <a:lstStyle/>
                    <a:p>
                      <a:pPr algn="ctr" fontAlgn="b"/>
                      <a:endParaRPr lang="en-US" sz="1100" b="0" i="0" u="none" strike="noStrike">
                        <a:solidFill>
                          <a:srgbClr val="000000"/>
                        </a:solidFill>
                        <a:effectLst/>
                        <a:latin typeface="Calibri"/>
                      </a:endParaRPr>
                    </a:p>
                  </a:txBody>
                  <a:tcPr marL="7527" marR="7527" marT="7527" marB="0" anchor="b"/>
                </a:tc>
                <a:tc>
                  <a:txBody>
                    <a:bodyPr/>
                    <a:lstStyle/>
                    <a:p>
                      <a:pPr algn="ctr" fontAlgn="b"/>
                      <a:endParaRPr lang="en-US" sz="1100" b="0" i="0" u="none" strike="noStrike">
                        <a:solidFill>
                          <a:srgbClr val="000000"/>
                        </a:solidFill>
                        <a:effectLst/>
                        <a:latin typeface="Calibri"/>
                      </a:endParaRPr>
                    </a:p>
                  </a:txBody>
                  <a:tcPr marL="7527" marR="7527" marT="7527" marB="0" anchor="b"/>
                </a:tc>
                <a:tc>
                  <a:txBody>
                    <a:bodyPr/>
                    <a:lstStyle/>
                    <a:p>
                      <a:pPr algn="ctr" fontAlgn="b"/>
                      <a:endParaRPr lang="en-US" sz="1100" b="0" i="0" u="none" strike="noStrike">
                        <a:solidFill>
                          <a:srgbClr val="000000"/>
                        </a:solidFill>
                        <a:effectLst/>
                        <a:latin typeface="Calibri"/>
                      </a:endParaRPr>
                    </a:p>
                  </a:txBody>
                  <a:tcPr marL="7527" marR="7527" marT="7527" marB="0" anchor="b"/>
                </a:tc>
                <a:tc>
                  <a:txBody>
                    <a:bodyPr/>
                    <a:lstStyle/>
                    <a:p>
                      <a:pPr algn="ctr" fontAlgn="b"/>
                      <a:endParaRPr lang="en-US" sz="1100" b="0" i="0" u="none" strike="noStrike">
                        <a:solidFill>
                          <a:srgbClr val="000000"/>
                        </a:solidFill>
                        <a:effectLst/>
                        <a:latin typeface="Calibri"/>
                      </a:endParaRPr>
                    </a:p>
                  </a:txBody>
                  <a:tcPr marL="7527" marR="7527" marT="7527" marB="0" anchor="b"/>
                </a:tc>
                <a:tc>
                  <a:txBody>
                    <a:bodyPr/>
                    <a:lstStyle/>
                    <a:p>
                      <a:pPr algn="ctr" fontAlgn="b"/>
                      <a:endParaRPr lang="en-US" sz="1100" b="0" i="0" u="none" strike="noStrike" dirty="0">
                        <a:solidFill>
                          <a:srgbClr val="000000"/>
                        </a:solidFill>
                        <a:effectLst/>
                        <a:latin typeface="Calibri"/>
                      </a:endParaRPr>
                    </a:p>
                  </a:txBody>
                  <a:tcPr marL="7527" marR="7527" marT="7527" marB="0" anchor="b"/>
                </a:tc>
              </a:tr>
              <a:tr h="264450">
                <a:tc>
                  <a:txBody>
                    <a:bodyPr/>
                    <a:lstStyle/>
                    <a:p>
                      <a:pPr algn="ctr" fontAlgn="b"/>
                      <a:r>
                        <a:rPr lang="en-US" sz="1100" u="none" strike="noStrike">
                          <a:effectLst/>
                        </a:rPr>
                        <a:t>19-34-103-009</a:t>
                      </a:r>
                      <a:endParaRPr lang="en-US" sz="1100" b="0" i="0" u="none" strike="noStrike">
                        <a:solidFill>
                          <a:srgbClr val="000000"/>
                        </a:solidFill>
                        <a:effectLst/>
                        <a:latin typeface="Calibri"/>
                      </a:endParaRPr>
                    </a:p>
                  </a:txBody>
                  <a:tcPr marL="7527" marR="7527" marT="7527" marB="0" anchor="b"/>
                </a:tc>
                <a:tc>
                  <a:txBody>
                    <a:bodyPr/>
                    <a:lstStyle/>
                    <a:p>
                      <a:pPr algn="l" fontAlgn="b"/>
                      <a:r>
                        <a:rPr lang="en-US" sz="1100" u="none" strike="noStrike">
                          <a:effectLst/>
                        </a:rPr>
                        <a:t>3636 Middlebury Ln</a:t>
                      </a:r>
                      <a:endParaRPr lang="en-US" sz="1100" b="0" i="0" u="none" strike="noStrike">
                        <a:solidFill>
                          <a:srgbClr val="000000"/>
                        </a:solidFill>
                        <a:effectLst/>
                        <a:latin typeface="Calibri"/>
                      </a:endParaRPr>
                    </a:p>
                  </a:txBody>
                  <a:tcPr marL="7527" marR="7527" marT="7527" marB="0" anchor="b"/>
                </a:tc>
                <a:tc>
                  <a:txBody>
                    <a:bodyPr/>
                    <a:lstStyle/>
                    <a:p>
                      <a:pPr algn="ctr" fontAlgn="b"/>
                      <a:r>
                        <a:rPr lang="en-US" sz="1100" u="none" strike="noStrike">
                          <a:effectLst/>
                        </a:rPr>
                        <a:t>6/29/2012</a:t>
                      </a:r>
                      <a:endParaRPr lang="en-US" sz="1100" b="0" i="0" u="none" strike="noStrike">
                        <a:solidFill>
                          <a:srgbClr val="000000"/>
                        </a:solidFill>
                        <a:effectLst/>
                        <a:latin typeface="Calibri"/>
                      </a:endParaRPr>
                    </a:p>
                  </a:txBody>
                  <a:tcPr marL="7527" marR="7527" marT="7527" marB="0" anchor="b"/>
                </a:tc>
                <a:tc>
                  <a:txBody>
                    <a:bodyPr/>
                    <a:lstStyle/>
                    <a:p>
                      <a:pPr algn="ctr" fontAlgn="b"/>
                      <a:r>
                        <a:rPr lang="en-US" sz="1100" u="none" strike="noStrike">
                          <a:effectLst/>
                        </a:rPr>
                        <a:t>1-Valid Sale</a:t>
                      </a:r>
                      <a:endParaRPr lang="en-US" sz="1100" b="0" i="0" u="none" strike="noStrike">
                        <a:solidFill>
                          <a:srgbClr val="000000"/>
                        </a:solidFill>
                        <a:effectLst/>
                        <a:latin typeface="Calibri"/>
                      </a:endParaRPr>
                    </a:p>
                  </a:txBody>
                  <a:tcPr marL="7527" marR="7527" marT="7527" marB="0" anchor="b"/>
                </a:tc>
                <a:tc>
                  <a:txBody>
                    <a:bodyPr/>
                    <a:lstStyle/>
                    <a:p>
                      <a:pPr algn="ctr" fontAlgn="b"/>
                      <a:r>
                        <a:rPr lang="en-US" sz="1100" u="none" strike="noStrike">
                          <a:effectLst/>
                        </a:rPr>
                        <a:t>Westchester Village</a:t>
                      </a:r>
                      <a:endParaRPr lang="en-US" sz="1100" b="0" i="0" u="none" strike="noStrike">
                        <a:solidFill>
                          <a:srgbClr val="000000"/>
                        </a:solidFill>
                        <a:effectLst/>
                        <a:latin typeface="Calibri"/>
                      </a:endParaRPr>
                    </a:p>
                  </a:txBody>
                  <a:tcPr marL="7527" marR="7527" marT="7527" marB="0" anchor="b"/>
                </a:tc>
                <a:tc>
                  <a:txBody>
                    <a:bodyPr/>
                    <a:lstStyle/>
                    <a:p>
                      <a:pPr algn="ctr" fontAlgn="b"/>
                      <a:r>
                        <a:rPr lang="en-US" sz="1100" u="none" strike="noStrike">
                          <a:effectLst/>
                        </a:rPr>
                        <a:t> $       177,400 </a:t>
                      </a:r>
                      <a:endParaRPr lang="en-US" sz="1100" b="0" i="0" u="none" strike="noStrike">
                        <a:solidFill>
                          <a:srgbClr val="000000"/>
                        </a:solidFill>
                        <a:effectLst/>
                        <a:latin typeface="Calibri"/>
                      </a:endParaRPr>
                    </a:p>
                  </a:txBody>
                  <a:tcPr marL="7527" marR="7527" marT="7527" marB="0" anchor="b"/>
                </a:tc>
                <a:tc>
                  <a:txBody>
                    <a:bodyPr/>
                    <a:lstStyle/>
                    <a:p>
                      <a:pPr algn="ctr" fontAlgn="b"/>
                      <a:r>
                        <a:rPr lang="en-US" sz="1100" u="none" strike="noStrike" dirty="0">
                          <a:effectLst/>
                        </a:rPr>
                        <a:t>                96,840 </a:t>
                      </a:r>
                      <a:endParaRPr lang="en-US" sz="1100" b="0" i="0" u="none" strike="noStrike" dirty="0">
                        <a:solidFill>
                          <a:srgbClr val="000000"/>
                        </a:solidFill>
                        <a:effectLst/>
                        <a:latin typeface="Calibri"/>
                      </a:endParaRPr>
                    </a:p>
                  </a:txBody>
                  <a:tcPr marL="7527" marR="7527" marT="7527" marB="0" anchor="b"/>
                </a:tc>
                <a:tc>
                  <a:txBody>
                    <a:bodyPr/>
                    <a:lstStyle/>
                    <a:p>
                      <a:pPr algn="ctr" fontAlgn="b"/>
                      <a:r>
                        <a:rPr lang="en-US" sz="1100" u="none" strike="noStrike">
                          <a:effectLst/>
                        </a:rPr>
                        <a:t>0.5459</a:t>
                      </a:r>
                      <a:endParaRPr lang="en-US" sz="1100" b="0" i="0" u="none" strike="noStrike">
                        <a:solidFill>
                          <a:srgbClr val="000000"/>
                        </a:solidFill>
                        <a:effectLst/>
                        <a:latin typeface="Calibri"/>
                      </a:endParaRPr>
                    </a:p>
                  </a:txBody>
                  <a:tcPr marL="7527" marR="7527" marT="7527" marB="0" anchor="b"/>
                </a:tc>
              </a:tr>
              <a:tr h="264450">
                <a:tc>
                  <a:txBody>
                    <a:bodyPr/>
                    <a:lstStyle/>
                    <a:p>
                      <a:pPr algn="ctr" fontAlgn="b"/>
                      <a:r>
                        <a:rPr lang="en-US" sz="1100" u="none" strike="noStrike">
                          <a:effectLst/>
                        </a:rPr>
                        <a:t>19-34-103-014</a:t>
                      </a:r>
                      <a:endParaRPr lang="en-US" sz="1100" b="0" i="0" u="none" strike="noStrike">
                        <a:solidFill>
                          <a:srgbClr val="000000"/>
                        </a:solidFill>
                        <a:effectLst/>
                        <a:latin typeface="Calibri"/>
                      </a:endParaRPr>
                    </a:p>
                  </a:txBody>
                  <a:tcPr marL="7527" marR="7527" marT="7527" marB="0" anchor="b"/>
                </a:tc>
                <a:tc>
                  <a:txBody>
                    <a:bodyPr/>
                    <a:lstStyle/>
                    <a:p>
                      <a:pPr algn="l" fontAlgn="b"/>
                      <a:r>
                        <a:rPr lang="en-US" sz="1100" u="none" strike="noStrike">
                          <a:effectLst/>
                        </a:rPr>
                        <a:t>180 Wadsworth Ln</a:t>
                      </a:r>
                      <a:endParaRPr lang="en-US" sz="1100" b="0" i="0" u="none" strike="noStrike">
                        <a:solidFill>
                          <a:srgbClr val="000000"/>
                        </a:solidFill>
                        <a:effectLst/>
                        <a:latin typeface="Calibri"/>
                      </a:endParaRPr>
                    </a:p>
                  </a:txBody>
                  <a:tcPr marL="7527" marR="7527" marT="7527" marB="0" anchor="b"/>
                </a:tc>
                <a:tc>
                  <a:txBody>
                    <a:bodyPr/>
                    <a:lstStyle/>
                    <a:p>
                      <a:pPr algn="ctr" fontAlgn="b"/>
                      <a:r>
                        <a:rPr lang="en-US" sz="1100" u="none" strike="noStrike">
                          <a:effectLst/>
                        </a:rPr>
                        <a:t>1/6/2011</a:t>
                      </a:r>
                      <a:endParaRPr lang="en-US" sz="1100" b="0" i="0" u="none" strike="noStrike">
                        <a:solidFill>
                          <a:srgbClr val="000000"/>
                        </a:solidFill>
                        <a:effectLst/>
                        <a:latin typeface="Calibri"/>
                      </a:endParaRPr>
                    </a:p>
                  </a:txBody>
                  <a:tcPr marL="7527" marR="7527" marT="7527" marB="0" anchor="b"/>
                </a:tc>
                <a:tc>
                  <a:txBody>
                    <a:bodyPr/>
                    <a:lstStyle/>
                    <a:p>
                      <a:pPr algn="ctr" fontAlgn="b"/>
                      <a:r>
                        <a:rPr lang="en-US" sz="1100" u="none" strike="noStrike" dirty="0">
                          <a:effectLst/>
                        </a:rPr>
                        <a:t>1-Valid Sale</a:t>
                      </a:r>
                      <a:endParaRPr lang="en-US" sz="1100" b="0" i="0" u="none" strike="noStrike" dirty="0">
                        <a:solidFill>
                          <a:srgbClr val="000000"/>
                        </a:solidFill>
                        <a:effectLst/>
                        <a:latin typeface="Calibri"/>
                      </a:endParaRPr>
                    </a:p>
                  </a:txBody>
                  <a:tcPr marL="7527" marR="7527" marT="7527" marB="0" anchor="b"/>
                </a:tc>
                <a:tc>
                  <a:txBody>
                    <a:bodyPr/>
                    <a:lstStyle/>
                    <a:p>
                      <a:pPr algn="ctr" fontAlgn="b"/>
                      <a:r>
                        <a:rPr lang="en-US" sz="1100" u="none" strike="noStrike" dirty="0">
                          <a:effectLst/>
                        </a:rPr>
                        <a:t>Westchester Village</a:t>
                      </a:r>
                      <a:endParaRPr lang="en-US" sz="1100" b="0" i="0" u="none" strike="noStrike" dirty="0">
                        <a:solidFill>
                          <a:srgbClr val="000000"/>
                        </a:solidFill>
                        <a:effectLst/>
                        <a:latin typeface="Calibri"/>
                      </a:endParaRPr>
                    </a:p>
                  </a:txBody>
                  <a:tcPr marL="7527" marR="7527" marT="7527" marB="0" anchor="b"/>
                </a:tc>
                <a:tc>
                  <a:txBody>
                    <a:bodyPr/>
                    <a:lstStyle/>
                    <a:p>
                      <a:pPr algn="ctr" fontAlgn="b"/>
                      <a:r>
                        <a:rPr lang="en-US" sz="1100" u="none" strike="noStrike">
                          <a:effectLst/>
                        </a:rPr>
                        <a:t> $       158,000 </a:t>
                      </a:r>
                      <a:endParaRPr lang="en-US" sz="1100" b="0" i="0" u="none" strike="noStrike">
                        <a:solidFill>
                          <a:srgbClr val="000000"/>
                        </a:solidFill>
                        <a:effectLst/>
                        <a:latin typeface="Calibri"/>
                      </a:endParaRPr>
                    </a:p>
                  </a:txBody>
                  <a:tcPr marL="7527" marR="7527" marT="7527" marB="0" anchor="b"/>
                </a:tc>
                <a:tc>
                  <a:txBody>
                    <a:bodyPr/>
                    <a:lstStyle/>
                    <a:p>
                      <a:pPr algn="ctr" fontAlgn="b"/>
                      <a:r>
                        <a:rPr lang="en-US" sz="1100" u="none" strike="noStrike">
                          <a:effectLst/>
                        </a:rPr>
                        <a:t>                98,830 </a:t>
                      </a:r>
                      <a:endParaRPr lang="en-US" sz="1100" b="0" i="0" u="none" strike="noStrike">
                        <a:solidFill>
                          <a:srgbClr val="000000"/>
                        </a:solidFill>
                        <a:effectLst/>
                        <a:latin typeface="Calibri"/>
                      </a:endParaRPr>
                    </a:p>
                  </a:txBody>
                  <a:tcPr marL="7527" marR="7527" marT="7527" marB="0" anchor="b"/>
                </a:tc>
                <a:tc>
                  <a:txBody>
                    <a:bodyPr/>
                    <a:lstStyle/>
                    <a:p>
                      <a:pPr algn="ctr" fontAlgn="b"/>
                      <a:r>
                        <a:rPr lang="en-US" sz="1100" u="none" strike="noStrike">
                          <a:effectLst/>
                        </a:rPr>
                        <a:t>0.6255</a:t>
                      </a:r>
                      <a:endParaRPr lang="en-US" sz="1100" b="0" i="0" u="none" strike="noStrike">
                        <a:solidFill>
                          <a:srgbClr val="000000"/>
                        </a:solidFill>
                        <a:effectLst/>
                        <a:latin typeface="Calibri"/>
                      </a:endParaRPr>
                    </a:p>
                  </a:txBody>
                  <a:tcPr marL="7527" marR="7527" marT="7527" marB="0" anchor="b"/>
                </a:tc>
              </a:tr>
              <a:tr h="264450">
                <a:tc>
                  <a:txBody>
                    <a:bodyPr/>
                    <a:lstStyle/>
                    <a:p>
                      <a:pPr algn="ctr" fontAlgn="b"/>
                      <a:r>
                        <a:rPr lang="en-US" sz="1100" u="none" strike="noStrike">
                          <a:effectLst/>
                        </a:rPr>
                        <a:t>19-34-126-005</a:t>
                      </a:r>
                      <a:endParaRPr lang="en-US" sz="1100" b="0" i="0" u="none" strike="noStrike">
                        <a:solidFill>
                          <a:srgbClr val="000000"/>
                        </a:solidFill>
                        <a:effectLst/>
                        <a:latin typeface="Calibri"/>
                      </a:endParaRPr>
                    </a:p>
                  </a:txBody>
                  <a:tcPr marL="7527" marR="7527" marT="7527" marB="0" anchor="b"/>
                </a:tc>
                <a:tc>
                  <a:txBody>
                    <a:bodyPr/>
                    <a:lstStyle/>
                    <a:p>
                      <a:pPr algn="l" fontAlgn="b"/>
                      <a:r>
                        <a:rPr lang="en-US" sz="1100" u="none" strike="noStrike">
                          <a:effectLst/>
                        </a:rPr>
                        <a:t>3421 W. Maple Rd</a:t>
                      </a:r>
                      <a:endParaRPr lang="en-US" sz="1100" b="0" i="0" u="none" strike="noStrike">
                        <a:solidFill>
                          <a:srgbClr val="000000"/>
                        </a:solidFill>
                        <a:effectLst/>
                        <a:latin typeface="Calibri"/>
                      </a:endParaRPr>
                    </a:p>
                  </a:txBody>
                  <a:tcPr marL="7527" marR="7527" marT="7527" marB="0" anchor="b"/>
                </a:tc>
                <a:tc>
                  <a:txBody>
                    <a:bodyPr/>
                    <a:lstStyle/>
                    <a:p>
                      <a:pPr algn="ctr" fontAlgn="b"/>
                      <a:r>
                        <a:rPr lang="en-US" sz="1100" u="none" strike="noStrike">
                          <a:effectLst/>
                        </a:rPr>
                        <a:t>6/14/2011</a:t>
                      </a:r>
                      <a:endParaRPr lang="en-US" sz="1100" b="0" i="0" u="none" strike="noStrike">
                        <a:solidFill>
                          <a:srgbClr val="000000"/>
                        </a:solidFill>
                        <a:effectLst/>
                        <a:latin typeface="Calibri"/>
                      </a:endParaRPr>
                    </a:p>
                  </a:txBody>
                  <a:tcPr marL="7527" marR="7527" marT="7527" marB="0" anchor="b"/>
                </a:tc>
                <a:tc>
                  <a:txBody>
                    <a:bodyPr/>
                    <a:lstStyle/>
                    <a:p>
                      <a:pPr algn="ctr" fontAlgn="b"/>
                      <a:r>
                        <a:rPr lang="en-US" sz="1100" u="none" strike="noStrike">
                          <a:effectLst/>
                        </a:rPr>
                        <a:t>1-Valid Sale</a:t>
                      </a:r>
                      <a:endParaRPr lang="en-US" sz="1100" b="0" i="0" u="none" strike="noStrike">
                        <a:solidFill>
                          <a:srgbClr val="000000"/>
                        </a:solidFill>
                        <a:effectLst/>
                        <a:latin typeface="Calibri"/>
                      </a:endParaRPr>
                    </a:p>
                  </a:txBody>
                  <a:tcPr marL="7527" marR="7527" marT="7527" marB="0" anchor="b"/>
                </a:tc>
                <a:tc>
                  <a:txBody>
                    <a:bodyPr/>
                    <a:lstStyle/>
                    <a:p>
                      <a:pPr algn="ctr" fontAlgn="b"/>
                      <a:r>
                        <a:rPr lang="en-US" sz="1100" u="none" strike="noStrike" dirty="0">
                          <a:effectLst/>
                        </a:rPr>
                        <a:t>Westchester Village</a:t>
                      </a:r>
                      <a:endParaRPr lang="en-US" sz="1100" b="0" i="0" u="none" strike="noStrike" dirty="0">
                        <a:solidFill>
                          <a:srgbClr val="000000"/>
                        </a:solidFill>
                        <a:effectLst/>
                        <a:latin typeface="Calibri"/>
                      </a:endParaRPr>
                    </a:p>
                  </a:txBody>
                  <a:tcPr marL="7527" marR="7527" marT="7527" marB="0" anchor="b"/>
                </a:tc>
                <a:tc>
                  <a:txBody>
                    <a:bodyPr/>
                    <a:lstStyle/>
                    <a:p>
                      <a:pPr algn="ctr" fontAlgn="b"/>
                      <a:r>
                        <a:rPr lang="en-US" sz="1100" u="none" strike="noStrike">
                          <a:effectLst/>
                        </a:rPr>
                        <a:t> $       295,000 </a:t>
                      </a:r>
                      <a:endParaRPr lang="en-US" sz="1100" b="0" i="0" u="none" strike="noStrike">
                        <a:solidFill>
                          <a:srgbClr val="000000"/>
                        </a:solidFill>
                        <a:effectLst/>
                        <a:latin typeface="Calibri"/>
                      </a:endParaRPr>
                    </a:p>
                  </a:txBody>
                  <a:tcPr marL="7527" marR="7527" marT="7527" marB="0" anchor="b"/>
                </a:tc>
                <a:tc>
                  <a:txBody>
                    <a:bodyPr/>
                    <a:lstStyle/>
                    <a:p>
                      <a:pPr algn="ctr" fontAlgn="b"/>
                      <a:r>
                        <a:rPr lang="en-US" sz="1100" u="none" strike="noStrike">
                          <a:effectLst/>
                        </a:rPr>
                        <a:t>              115,490 </a:t>
                      </a:r>
                      <a:endParaRPr lang="en-US" sz="1100" b="0" i="0" u="none" strike="noStrike">
                        <a:solidFill>
                          <a:srgbClr val="000000"/>
                        </a:solidFill>
                        <a:effectLst/>
                        <a:latin typeface="Calibri"/>
                      </a:endParaRPr>
                    </a:p>
                  </a:txBody>
                  <a:tcPr marL="7527" marR="7527" marT="7527" marB="0" anchor="b"/>
                </a:tc>
                <a:tc>
                  <a:txBody>
                    <a:bodyPr/>
                    <a:lstStyle/>
                    <a:p>
                      <a:pPr algn="ctr" fontAlgn="b"/>
                      <a:r>
                        <a:rPr lang="en-US" sz="1100" u="none" strike="noStrike">
                          <a:effectLst/>
                        </a:rPr>
                        <a:t>0.3915</a:t>
                      </a:r>
                      <a:endParaRPr lang="en-US" sz="1100" b="0" i="0" u="none" strike="noStrike">
                        <a:solidFill>
                          <a:srgbClr val="000000"/>
                        </a:solidFill>
                        <a:effectLst/>
                        <a:latin typeface="Calibri"/>
                      </a:endParaRPr>
                    </a:p>
                  </a:txBody>
                  <a:tcPr marL="7527" marR="7527" marT="7527" marB="0" anchor="b"/>
                </a:tc>
              </a:tr>
              <a:tr h="264450">
                <a:tc>
                  <a:txBody>
                    <a:bodyPr/>
                    <a:lstStyle/>
                    <a:p>
                      <a:pPr algn="ctr" fontAlgn="b"/>
                      <a:r>
                        <a:rPr lang="en-US" sz="1100" u="none" strike="noStrike">
                          <a:effectLst/>
                        </a:rPr>
                        <a:t>19-34-127-007</a:t>
                      </a:r>
                      <a:endParaRPr lang="en-US" sz="1100" b="0" i="0" u="none" strike="noStrike">
                        <a:solidFill>
                          <a:srgbClr val="000000"/>
                        </a:solidFill>
                        <a:effectLst/>
                        <a:latin typeface="Calibri"/>
                      </a:endParaRPr>
                    </a:p>
                  </a:txBody>
                  <a:tcPr marL="7527" marR="7527" marT="7527" marB="0" anchor="b"/>
                </a:tc>
                <a:tc>
                  <a:txBody>
                    <a:bodyPr/>
                    <a:lstStyle/>
                    <a:p>
                      <a:pPr algn="l" fontAlgn="b"/>
                      <a:r>
                        <a:rPr lang="en-US" sz="1100" u="none" strike="noStrike">
                          <a:effectLst/>
                        </a:rPr>
                        <a:t>354 Dalebrook Ln</a:t>
                      </a:r>
                      <a:endParaRPr lang="en-US" sz="1100" b="0" i="0" u="none" strike="noStrike">
                        <a:solidFill>
                          <a:srgbClr val="000000"/>
                        </a:solidFill>
                        <a:effectLst/>
                        <a:latin typeface="Calibri"/>
                      </a:endParaRPr>
                    </a:p>
                  </a:txBody>
                  <a:tcPr marL="7527" marR="7527" marT="7527" marB="0" anchor="b"/>
                </a:tc>
                <a:tc>
                  <a:txBody>
                    <a:bodyPr/>
                    <a:lstStyle/>
                    <a:p>
                      <a:pPr algn="ctr" fontAlgn="b"/>
                      <a:r>
                        <a:rPr lang="en-US" sz="1100" u="none" strike="noStrike">
                          <a:effectLst/>
                        </a:rPr>
                        <a:t>11/5/2010</a:t>
                      </a:r>
                      <a:endParaRPr lang="en-US" sz="1100" b="0" i="0" u="none" strike="noStrike">
                        <a:solidFill>
                          <a:srgbClr val="000000"/>
                        </a:solidFill>
                        <a:effectLst/>
                        <a:latin typeface="Calibri"/>
                      </a:endParaRPr>
                    </a:p>
                  </a:txBody>
                  <a:tcPr marL="7527" marR="7527" marT="7527" marB="0" anchor="b"/>
                </a:tc>
                <a:tc>
                  <a:txBody>
                    <a:bodyPr/>
                    <a:lstStyle/>
                    <a:p>
                      <a:pPr algn="ctr" fontAlgn="b"/>
                      <a:r>
                        <a:rPr lang="en-US" sz="1100" u="none" strike="noStrike">
                          <a:effectLst/>
                        </a:rPr>
                        <a:t>1-Valid Sale</a:t>
                      </a:r>
                      <a:endParaRPr lang="en-US" sz="1100" b="0" i="0" u="none" strike="noStrike">
                        <a:solidFill>
                          <a:srgbClr val="000000"/>
                        </a:solidFill>
                        <a:effectLst/>
                        <a:latin typeface="Calibri"/>
                      </a:endParaRPr>
                    </a:p>
                  </a:txBody>
                  <a:tcPr marL="7527" marR="7527" marT="7527" marB="0" anchor="b"/>
                </a:tc>
                <a:tc>
                  <a:txBody>
                    <a:bodyPr/>
                    <a:lstStyle/>
                    <a:p>
                      <a:pPr algn="ctr" fontAlgn="b"/>
                      <a:r>
                        <a:rPr lang="en-US" sz="1100" u="none" strike="noStrike">
                          <a:effectLst/>
                        </a:rPr>
                        <a:t>Westchester Village</a:t>
                      </a:r>
                      <a:endParaRPr lang="en-US" sz="1100" b="0" i="0" u="none" strike="noStrike">
                        <a:solidFill>
                          <a:srgbClr val="000000"/>
                        </a:solidFill>
                        <a:effectLst/>
                        <a:latin typeface="Calibri"/>
                      </a:endParaRPr>
                    </a:p>
                  </a:txBody>
                  <a:tcPr marL="7527" marR="7527" marT="7527" marB="0" anchor="b"/>
                </a:tc>
                <a:tc>
                  <a:txBody>
                    <a:bodyPr/>
                    <a:lstStyle/>
                    <a:p>
                      <a:pPr algn="ctr" fontAlgn="b"/>
                      <a:r>
                        <a:rPr lang="en-US" sz="1100" u="none" strike="noStrike">
                          <a:effectLst/>
                        </a:rPr>
                        <a:t> $       249,000 </a:t>
                      </a:r>
                      <a:endParaRPr lang="en-US" sz="1100" b="0" i="0" u="none" strike="noStrike">
                        <a:solidFill>
                          <a:srgbClr val="000000"/>
                        </a:solidFill>
                        <a:effectLst/>
                        <a:latin typeface="Calibri"/>
                      </a:endParaRPr>
                    </a:p>
                  </a:txBody>
                  <a:tcPr marL="7527" marR="7527" marT="7527" marB="0" anchor="b"/>
                </a:tc>
                <a:tc>
                  <a:txBody>
                    <a:bodyPr/>
                    <a:lstStyle/>
                    <a:p>
                      <a:pPr algn="ctr" fontAlgn="b"/>
                      <a:r>
                        <a:rPr lang="en-US" sz="1100" u="none" strike="noStrike">
                          <a:effectLst/>
                        </a:rPr>
                        <a:t>              131,670 </a:t>
                      </a:r>
                      <a:endParaRPr lang="en-US" sz="1100" b="0" i="0" u="none" strike="noStrike">
                        <a:solidFill>
                          <a:srgbClr val="000000"/>
                        </a:solidFill>
                        <a:effectLst/>
                        <a:latin typeface="Calibri"/>
                      </a:endParaRPr>
                    </a:p>
                  </a:txBody>
                  <a:tcPr marL="7527" marR="7527" marT="7527" marB="0" anchor="b"/>
                </a:tc>
                <a:tc>
                  <a:txBody>
                    <a:bodyPr/>
                    <a:lstStyle/>
                    <a:p>
                      <a:pPr algn="ctr" fontAlgn="b"/>
                      <a:r>
                        <a:rPr lang="en-US" sz="1100" u="none" strike="noStrike">
                          <a:effectLst/>
                        </a:rPr>
                        <a:t>0.5288</a:t>
                      </a:r>
                      <a:endParaRPr lang="en-US" sz="1100" b="0" i="0" u="none" strike="noStrike">
                        <a:solidFill>
                          <a:srgbClr val="000000"/>
                        </a:solidFill>
                        <a:effectLst/>
                        <a:latin typeface="Calibri"/>
                      </a:endParaRPr>
                    </a:p>
                  </a:txBody>
                  <a:tcPr marL="7527" marR="7527" marT="7527" marB="0" anchor="b"/>
                </a:tc>
              </a:tr>
              <a:tr h="264450">
                <a:tc>
                  <a:txBody>
                    <a:bodyPr/>
                    <a:lstStyle/>
                    <a:p>
                      <a:pPr algn="ctr" fontAlgn="b"/>
                      <a:r>
                        <a:rPr lang="en-US" sz="1100" u="none" strike="noStrike">
                          <a:effectLst/>
                        </a:rPr>
                        <a:t>19-34-177-014</a:t>
                      </a:r>
                      <a:endParaRPr lang="en-US" sz="1100" b="0" i="0" u="none" strike="noStrike">
                        <a:solidFill>
                          <a:srgbClr val="000000"/>
                        </a:solidFill>
                        <a:effectLst/>
                        <a:latin typeface="Calibri"/>
                      </a:endParaRPr>
                    </a:p>
                  </a:txBody>
                  <a:tcPr marL="7527" marR="7527" marT="7527" marB="0" anchor="b"/>
                </a:tc>
                <a:tc>
                  <a:txBody>
                    <a:bodyPr/>
                    <a:lstStyle/>
                    <a:p>
                      <a:pPr algn="l" fontAlgn="b"/>
                      <a:r>
                        <a:rPr lang="en-US" sz="1100" u="none" strike="noStrike">
                          <a:effectLst/>
                        </a:rPr>
                        <a:t>3163 Berkshire Dr</a:t>
                      </a:r>
                      <a:endParaRPr lang="en-US" sz="1100" b="0" i="0" u="none" strike="noStrike">
                        <a:solidFill>
                          <a:srgbClr val="000000"/>
                        </a:solidFill>
                        <a:effectLst/>
                        <a:latin typeface="Calibri"/>
                      </a:endParaRPr>
                    </a:p>
                  </a:txBody>
                  <a:tcPr marL="7527" marR="7527" marT="7527" marB="0" anchor="b"/>
                </a:tc>
                <a:tc>
                  <a:txBody>
                    <a:bodyPr/>
                    <a:lstStyle/>
                    <a:p>
                      <a:pPr algn="ctr" fontAlgn="b"/>
                      <a:r>
                        <a:rPr lang="en-US" sz="1100" u="none" strike="noStrike" dirty="0">
                          <a:effectLst/>
                        </a:rPr>
                        <a:t>4/22/2011</a:t>
                      </a:r>
                      <a:endParaRPr lang="en-US" sz="1100" b="0" i="0" u="none" strike="noStrike" dirty="0">
                        <a:solidFill>
                          <a:srgbClr val="000000"/>
                        </a:solidFill>
                        <a:effectLst/>
                        <a:latin typeface="Calibri"/>
                      </a:endParaRPr>
                    </a:p>
                  </a:txBody>
                  <a:tcPr marL="7527" marR="7527" marT="7527" marB="0" anchor="b"/>
                </a:tc>
                <a:tc>
                  <a:txBody>
                    <a:bodyPr/>
                    <a:lstStyle/>
                    <a:p>
                      <a:pPr algn="ctr" fontAlgn="b"/>
                      <a:r>
                        <a:rPr lang="en-US" sz="1100" u="none" strike="noStrike">
                          <a:effectLst/>
                        </a:rPr>
                        <a:t>1-Valid Sale</a:t>
                      </a:r>
                      <a:endParaRPr lang="en-US" sz="1100" b="0" i="0" u="none" strike="noStrike">
                        <a:solidFill>
                          <a:srgbClr val="000000"/>
                        </a:solidFill>
                        <a:effectLst/>
                        <a:latin typeface="Calibri"/>
                      </a:endParaRPr>
                    </a:p>
                  </a:txBody>
                  <a:tcPr marL="7527" marR="7527" marT="7527" marB="0" anchor="b"/>
                </a:tc>
                <a:tc>
                  <a:txBody>
                    <a:bodyPr/>
                    <a:lstStyle/>
                    <a:p>
                      <a:pPr algn="ctr" fontAlgn="b"/>
                      <a:r>
                        <a:rPr lang="en-US" sz="1100" u="none" strike="noStrike">
                          <a:effectLst/>
                        </a:rPr>
                        <a:t>Westchester Village</a:t>
                      </a:r>
                      <a:endParaRPr lang="en-US" sz="1100" b="0" i="0" u="none" strike="noStrike">
                        <a:solidFill>
                          <a:srgbClr val="000000"/>
                        </a:solidFill>
                        <a:effectLst/>
                        <a:latin typeface="Calibri"/>
                      </a:endParaRPr>
                    </a:p>
                  </a:txBody>
                  <a:tcPr marL="7527" marR="7527" marT="7527" marB="0" anchor="b"/>
                </a:tc>
                <a:tc>
                  <a:txBody>
                    <a:bodyPr/>
                    <a:lstStyle/>
                    <a:p>
                      <a:pPr algn="ctr" fontAlgn="b"/>
                      <a:r>
                        <a:rPr lang="en-US" sz="1100" u="none" strike="noStrike">
                          <a:effectLst/>
                        </a:rPr>
                        <a:t> $       180,000 </a:t>
                      </a:r>
                      <a:endParaRPr lang="en-US" sz="1100" b="0" i="0" u="none" strike="noStrike">
                        <a:solidFill>
                          <a:srgbClr val="000000"/>
                        </a:solidFill>
                        <a:effectLst/>
                        <a:latin typeface="Calibri"/>
                      </a:endParaRPr>
                    </a:p>
                  </a:txBody>
                  <a:tcPr marL="7527" marR="7527" marT="7527" marB="0" anchor="b"/>
                </a:tc>
                <a:tc>
                  <a:txBody>
                    <a:bodyPr/>
                    <a:lstStyle/>
                    <a:p>
                      <a:pPr algn="ctr" fontAlgn="b"/>
                      <a:r>
                        <a:rPr lang="en-US" sz="1100" u="none" strike="noStrike">
                          <a:effectLst/>
                        </a:rPr>
                        <a:t>              109,950 </a:t>
                      </a:r>
                      <a:endParaRPr lang="en-US" sz="1100" b="0" i="0" u="none" strike="noStrike">
                        <a:solidFill>
                          <a:srgbClr val="000000"/>
                        </a:solidFill>
                        <a:effectLst/>
                        <a:latin typeface="Calibri"/>
                      </a:endParaRPr>
                    </a:p>
                  </a:txBody>
                  <a:tcPr marL="7527" marR="7527" marT="7527" marB="0" anchor="b"/>
                </a:tc>
                <a:tc>
                  <a:txBody>
                    <a:bodyPr/>
                    <a:lstStyle/>
                    <a:p>
                      <a:pPr algn="ctr" fontAlgn="b"/>
                      <a:r>
                        <a:rPr lang="en-US" sz="1100" u="none" strike="noStrike">
                          <a:effectLst/>
                        </a:rPr>
                        <a:t>0.6108</a:t>
                      </a:r>
                      <a:endParaRPr lang="en-US" sz="1100" b="0" i="0" u="none" strike="noStrike">
                        <a:solidFill>
                          <a:srgbClr val="000000"/>
                        </a:solidFill>
                        <a:effectLst/>
                        <a:latin typeface="Calibri"/>
                      </a:endParaRPr>
                    </a:p>
                  </a:txBody>
                  <a:tcPr marL="7527" marR="7527" marT="7527" marB="0" anchor="b"/>
                </a:tc>
              </a:tr>
              <a:tr h="264450">
                <a:tc>
                  <a:txBody>
                    <a:bodyPr/>
                    <a:lstStyle/>
                    <a:p>
                      <a:pPr algn="ctr" fontAlgn="b"/>
                      <a:r>
                        <a:rPr lang="en-US" sz="1100" u="none" strike="noStrike">
                          <a:effectLst/>
                        </a:rPr>
                        <a:t>19-34-201-013</a:t>
                      </a:r>
                      <a:endParaRPr lang="en-US" sz="1100" b="0" i="0" u="none" strike="noStrike">
                        <a:solidFill>
                          <a:srgbClr val="000000"/>
                        </a:solidFill>
                        <a:effectLst/>
                        <a:latin typeface="Calibri"/>
                      </a:endParaRPr>
                    </a:p>
                  </a:txBody>
                  <a:tcPr marL="7527" marR="7527" marT="7527" marB="0" anchor="b"/>
                </a:tc>
                <a:tc>
                  <a:txBody>
                    <a:bodyPr/>
                    <a:lstStyle/>
                    <a:p>
                      <a:pPr algn="l" fontAlgn="b"/>
                      <a:r>
                        <a:rPr lang="en-US" sz="1100" u="none" strike="noStrike">
                          <a:effectLst/>
                        </a:rPr>
                        <a:t>345 Westbourne Ct</a:t>
                      </a:r>
                      <a:endParaRPr lang="en-US" sz="1100" b="0" i="0" u="none" strike="noStrike">
                        <a:solidFill>
                          <a:srgbClr val="000000"/>
                        </a:solidFill>
                        <a:effectLst/>
                        <a:latin typeface="Calibri"/>
                      </a:endParaRPr>
                    </a:p>
                  </a:txBody>
                  <a:tcPr marL="7527" marR="7527" marT="7527" marB="0" anchor="b"/>
                </a:tc>
                <a:tc>
                  <a:txBody>
                    <a:bodyPr/>
                    <a:lstStyle/>
                    <a:p>
                      <a:pPr algn="ctr" fontAlgn="b"/>
                      <a:r>
                        <a:rPr lang="en-US" sz="1100" u="none" strike="noStrike" dirty="0">
                          <a:effectLst/>
                        </a:rPr>
                        <a:t>4/25/2012</a:t>
                      </a:r>
                      <a:endParaRPr lang="en-US" sz="1100" b="0" i="0" u="none" strike="noStrike" dirty="0">
                        <a:solidFill>
                          <a:srgbClr val="000000"/>
                        </a:solidFill>
                        <a:effectLst/>
                        <a:latin typeface="Calibri"/>
                      </a:endParaRPr>
                    </a:p>
                  </a:txBody>
                  <a:tcPr marL="7527" marR="7527" marT="7527" marB="0" anchor="b"/>
                </a:tc>
                <a:tc>
                  <a:txBody>
                    <a:bodyPr/>
                    <a:lstStyle/>
                    <a:p>
                      <a:pPr algn="ctr" fontAlgn="b"/>
                      <a:r>
                        <a:rPr lang="en-US" sz="1100" u="none" strike="noStrike">
                          <a:effectLst/>
                        </a:rPr>
                        <a:t>1-Valid Sale</a:t>
                      </a:r>
                      <a:endParaRPr lang="en-US" sz="1100" b="0" i="0" u="none" strike="noStrike">
                        <a:solidFill>
                          <a:srgbClr val="000000"/>
                        </a:solidFill>
                        <a:effectLst/>
                        <a:latin typeface="Calibri"/>
                      </a:endParaRPr>
                    </a:p>
                  </a:txBody>
                  <a:tcPr marL="7527" marR="7527" marT="7527" marB="0" anchor="b"/>
                </a:tc>
                <a:tc>
                  <a:txBody>
                    <a:bodyPr/>
                    <a:lstStyle/>
                    <a:p>
                      <a:pPr algn="ctr" fontAlgn="b"/>
                      <a:r>
                        <a:rPr lang="en-US" sz="1100" u="none" strike="noStrike">
                          <a:effectLst/>
                        </a:rPr>
                        <a:t>Westchester Village</a:t>
                      </a:r>
                      <a:endParaRPr lang="en-US" sz="1100" b="0" i="0" u="none" strike="noStrike">
                        <a:solidFill>
                          <a:srgbClr val="000000"/>
                        </a:solidFill>
                        <a:effectLst/>
                        <a:latin typeface="Calibri"/>
                      </a:endParaRPr>
                    </a:p>
                  </a:txBody>
                  <a:tcPr marL="7527" marR="7527" marT="7527" marB="0" anchor="b"/>
                </a:tc>
                <a:tc>
                  <a:txBody>
                    <a:bodyPr/>
                    <a:lstStyle/>
                    <a:p>
                      <a:pPr algn="ctr" fontAlgn="b"/>
                      <a:r>
                        <a:rPr lang="en-US" sz="1100" u="none" strike="noStrike">
                          <a:effectLst/>
                        </a:rPr>
                        <a:t> $       270,000 </a:t>
                      </a:r>
                      <a:endParaRPr lang="en-US" sz="1100" b="0" i="0" u="none" strike="noStrike">
                        <a:solidFill>
                          <a:srgbClr val="000000"/>
                        </a:solidFill>
                        <a:effectLst/>
                        <a:latin typeface="Calibri"/>
                      </a:endParaRPr>
                    </a:p>
                  </a:txBody>
                  <a:tcPr marL="7527" marR="7527" marT="7527" marB="0" anchor="b"/>
                </a:tc>
                <a:tc>
                  <a:txBody>
                    <a:bodyPr/>
                    <a:lstStyle/>
                    <a:p>
                      <a:pPr algn="ctr" fontAlgn="b"/>
                      <a:r>
                        <a:rPr lang="en-US" sz="1100" u="none" strike="noStrike">
                          <a:effectLst/>
                        </a:rPr>
                        <a:t>              120,590 </a:t>
                      </a:r>
                      <a:endParaRPr lang="en-US" sz="1100" b="0" i="0" u="none" strike="noStrike">
                        <a:solidFill>
                          <a:srgbClr val="000000"/>
                        </a:solidFill>
                        <a:effectLst/>
                        <a:latin typeface="Calibri"/>
                      </a:endParaRPr>
                    </a:p>
                  </a:txBody>
                  <a:tcPr marL="7527" marR="7527" marT="7527" marB="0" anchor="b"/>
                </a:tc>
                <a:tc>
                  <a:txBody>
                    <a:bodyPr/>
                    <a:lstStyle/>
                    <a:p>
                      <a:pPr algn="ctr" fontAlgn="b"/>
                      <a:r>
                        <a:rPr lang="en-US" sz="1100" u="none" strike="noStrike">
                          <a:effectLst/>
                        </a:rPr>
                        <a:t>0.4466</a:t>
                      </a:r>
                      <a:endParaRPr lang="en-US" sz="1100" b="0" i="0" u="none" strike="noStrike">
                        <a:solidFill>
                          <a:srgbClr val="000000"/>
                        </a:solidFill>
                        <a:effectLst/>
                        <a:latin typeface="Calibri"/>
                      </a:endParaRPr>
                    </a:p>
                  </a:txBody>
                  <a:tcPr marL="7527" marR="7527" marT="7527" marB="0" anchor="b"/>
                </a:tc>
              </a:tr>
              <a:tr h="264450">
                <a:tc>
                  <a:txBody>
                    <a:bodyPr/>
                    <a:lstStyle/>
                    <a:p>
                      <a:pPr algn="ctr" fontAlgn="b"/>
                      <a:r>
                        <a:rPr lang="en-US" sz="1100" u="none" strike="noStrike">
                          <a:effectLst/>
                        </a:rPr>
                        <a:t>19-34-252-001</a:t>
                      </a:r>
                      <a:endParaRPr lang="en-US" sz="1100" b="0" i="0" u="none" strike="noStrike">
                        <a:solidFill>
                          <a:srgbClr val="000000"/>
                        </a:solidFill>
                        <a:effectLst/>
                        <a:latin typeface="Calibri"/>
                      </a:endParaRPr>
                    </a:p>
                  </a:txBody>
                  <a:tcPr marL="7527" marR="7527" marT="7527" marB="0" anchor="b"/>
                </a:tc>
                <a:tc>
                  <a:txBody>
                    <a:bodyPr/>
                    <a:lstStyle/>
                    <a:p>
                      <a:pPr algn="l" fontAlgn="b"/>
                      <a:r>
                        <a:rPr lang="en-US" sz="1100" u="none" strike="noStrike">
                          <a:effectLst/>
                        </a:rPr>
                        <a:t>3011 Middlebury Ln</a:t>
                      </a:r>
                      <a:endParaRPr lang="en-US" sz="1100" b="0" i="0" u="none" strike="noStrike">
                        <a:solidFill>
                          <a:srgbClr val="000000"/>
                        </a:solidFill>
                        <a:effectLst/>
                        <a:latin typeface="Calibri"/>
                      </a:endParaRPr>
                    </a:p>
                  </a:txBody>
                  <a:tcPr marL="7527" marR="7527" marT="7527" marB="0" anchor="b"/>
                </a:tc>
                <a:tc>
                  <a:txBody>
                    <a:bodyPr/>
                    <a:lstStyle/>
                    <a:p>
                      <a:pPr algn="ctr" fontAlgn="b"/>
                      <a:r>
                        <a:rPr lang="en-US" sz="1100" u="none" strike="noStrike" dirty="0">
                          <a:effectLst/>
                        </a:rPr>
                        <a:t>7/28/2011</a:t>
                      </a:r>
                      <a:endParaRPr lang="en-US" sz="1100" b="0" i="0" u="none" strike="noStrike" dirty="0">
                        <a:solidFill>
                          <a:srgbClr val="000000"/>
                        </a:solidFill>
                        <a:effectLst/>
                        <a:latin typeface="Calibri"/>
                      </a:endParaRPr>
                    </a:p>
                  </a:txBody>
                  <a:tcPr marL="7527" marR="7527" marT="7527" marB="0" anchor="b"/>
                </a:tc>
                <a:tc>
                  <a:txBody>
                    <a:bodyPr/>
                    <a:lstStyle/>
                    <a:p>
                      <a:pPr algn="ctr" fontAlgn="b"/>
                      <a:r>
                        <a:rPr lang="en-US" sz="1100" u="none" strike="noStrike">
                          <a:effectLst/>
                        </a:rPr>
                        <a:t>1-Valid Sale</a:t>
                      </a:r>
                      <a:endParaRPr lang="en-US" sz="1100" b="0" i="0" u="none" strike="noStrike">
                        <a:solidFill>
                          <a:srgbClr val="000000"/>
                        </a:solidFill>
                        <a:effectLst/>
                        <a:latin typeface="Calibri"/>
                      </a:endParaRPr>
                    </a:p>
                  </a:txBody>
                  <a:tcPr marL="7527" marR="7527" marT="7527" marB="0" anchor="b"/>
                </a:tc>
                <a:tc>
                  <a:txBody>
                    <a:bodyPr/>
                    <a:lstStyle/>
                    <a:p>
                      <a:pPr algn="ctr" fontAlgn="b"/>
                      <a:r>
                        <a:rPr lang="en-US" sz="1100" u="none" strike="noStrike">
                          <a:effectLst/>
                        </a:rPr>
                        <a:t>Westchester Village</a:t>
                      </a:r>
                      <a:endParaRPr lang="en-US" sz="1100" b="0" i="0" u="none" strike="noStrike">
                        <a:solidFill>
                          <a:srgbClr val="000000"/>
                        </a:solidFill>
                        <a:effectLst/>
                        <a:latin typeface="Calibri"/>
                      </a:endParaRPr>
                    </a:p>
                  </a:txBody>
                  <a:tcPr marL="7527" marR="7527" marT="7527" marB="0" anchor="b"/>
                </a:tc>
                <a:tc>
                  <a:txBody>
                    <a:bodyPr/>
                    <a:lstStyle/>
                    <a:p>
                      <a:pPr algn="ctr" fontAlgn="b"/>
                      <a:r>
                        <a:rPr lang="en-US" sz="1100" u="none" strike="noStrike">
                          <a:effectLst/>
                        </a:rPr>
                        <a:t> $       435,000 </a:t>
                      </a:r>
                      <a:endParaRPr lang="en-US" sz="1100" b="0" i="0" u="none" strike="noStrike">
                        <a:solidFill>
                          <a:srgbClr val="000000"/>
                        </a:solidFill>
                        <a:effectLst/>
                        <a:latin typeface="Calibri"/>
                      </a:endParaRPr>
                    </a:p>
                  </a:txBody>
                  <a:tcPr marL="7527" marR="7527" marT="7527" marB="0" anchor="b"/>
                </a:tc>
                <a:tc>
                  <a:txBody>
                    <a:bodyPr/>
                    <a:lstStyle/>
                    <a:p>
                      <a:pPr algn="ctr" fontAlgn="b"/>
                      <a:r>
                        <a:rPr lang="en-US" sz="1100" u="none" strike="noStrike">
                          <a:effectLst/>
                        </a:rPr>
                        <a:t>              213,390 </a:t>
                      </a:r>
                      <a:endParaRPr lang="en-US" sz="1100" b="0" i="0" u="none" strike="noStrike">
                        <a:solidFill>
                          <a:srgbClr val="000000"/>
                        </a:solidFill>
                        <a:effectLst/>
                        <a:latin typeface="Calibri"/>
                      </a:endParaRPr>
                    </a:p>
                  </a:txBody>
                  <a:tcPr marL="7527" marR="7527" marT="7527" marB="0" anchor="b"/>
                </a:tc>
                <a:tc>
                  <a:txBody>
                    <a:bodyPr/>
                    <a:lstStyle/>
                    <a:p>
                      <a:pPr algn="ctr" fontAlgn="b"/>
                      <a:r>
                        <a:rPr lang="en-US" sz="1100" u="none" strike="noStrike">
                          <a:effectLst/>
                        </a:rPr>
                        <a:t>0.4906</a:t>
                      </a:r>
                      <a:endParaRPr lang="en-US" sz="1100" b="0" i="0" u="none" strike="noStrike">
                        <a:solidFill>
                          <a:srgbClr val="000000"/>
                        </a:solidFill>
                        <a:effectLst/>
                        <a:latin typeface="Calibri"/>
                      </a:endParaRPr>
                    </a:p>
                  </a:txBody>
                  <a:tcPr marL="7527" marR="7527" marT="7527" marB="0" anchor="b"/>
                </a:tc>
              </a:tr>
              <a:tr h="264450">
                <a:tc>
                  <a:txBody>
                    <a:bodyPr/>
                    <a:lstStyle/>
                    <a:p>
                      <a:pPr algn="ctr" fontAlgn="b"/>
                      <a:r>
                        <a:rPr lang="en-US" sz="1100" u="none" strike="noStrike">
                          <a:effectLst/>
                        </a:rPr>
                        <a:t>19-34-253-004</a:t>
                      </a:r>
                      <a:endParaRPr lang="en-US" sz="1100" b="0" i="0" u="none" strike="noStrike">
                        <a:solidFill>
                          <a:srgbClr val="000000"/>
                        </a:solidFill>
                        <a:effectLst/>
                        <a:latin typeface="Calibri"/>
                      </a:endParaRPr>
                    </a:p>
                  </a:txBody>
                  <a:tcPr marL="7527" marR="7527" marT="7527" marB="0" anchor="b"/>
                </a:tc>
                <a:tc>
                  <a:txBody>
                    <a:bodyPr/>
                    <a:lstStyle/>
                    <a:p>
                      <a:pPr algn="l" fontAlgn="b"/>
                      <a:r>
                        <a:rPr lang="en-US" sz="1100" u="none" strike="noStrike">
                          <a:effectLst/>
                        </a:rPr>
                        <a:t>2925 Farmingdale Dr</a:t>
                      </a:r>
                      <a:endParaRPr lang="en-US" sz="1100" b="0" i="0" u="none" strike="noStrike">
                        <a:solidFill>
                          <a:srgbClr val="000000"/>
                        </a:solidFill>
                        <a:effectLst/>
                        <a:latin typeface="Calibri"/>
                      </a:endParaRPr>
                    </a:p>
                  </a:txBody>
                  <a:tcPr marL="7527" marR="7527" marT="7527" marB="0" anchor="b"/>
                </a:tc>
                <a:tc>
                  <a:txBody>
                    <a:bodyPr/>
                    <a:lstStyle/>
                    <a:p>
                      <a:pPr algn="ctr" fontAlgn="b"/>
                      <a:r>
                        <a:rPr lang="en-US" sz="1100" u="none" strike="noStrike" dirty="0">
                          <a:effectLst/>
                        </a:rPr>
                        <a:t>8/31/2012</a:t>
                      </a:r>
                      <a:endParaRPr lang="en-US" sz="1100" b="0" i="0" u="none" strike="noStrike" dirty="0">
                        <a:solidFill>
                          <a:srgbClr val="000000"/>
                        </a:solidFill>
                        <a:effectLst/>
                        <a:latin typeface="Calibri"/>
                      </a:endParaRPr>
                    </a:p>
                  </a:txBody>
                  <a:tcPr marL="7527" marR="7527" marT="7527" marB="0" anchor="b"/>
                </a:tc>
                <a:tc>
                  <a:txBody>
                    <a:bodyPr/>
                    <a:lstStyle/>
                    <a:p>
                      <a:pPr algn="ctr" fontAlgn="b"/>
                      <a:r>
                        <a:rPr lang="en-US" sz="1100" u="none" strike="noStrike">
                          <a:effectLst/>
                        </a:rPr>
                        <a:t>1-Valid Sale</a:t>
                      </a:r>
                      <a:endParaRPr lang="en-US" sz="1100" b="0" i="0" u="none" strike="noStrike">
                        <a:solidFill>
                          <a:srgbClr val="000000"/>
                        </a:solidFill>
                        <a:effectLst/>
                        <a:latin typeface="Calibri"/>
                      </a:endParaRPr>
                    </a:p>
                  </a:txBody>
                  <a:tcPr marL="7527" marR="7527" marT="7527" marB="0" anchor="b"/>
                </a:tc>
                <a:tc>
                  <a:txBody>
                    <a:bodyPr/>
                    <a:lstStyle/>
                    <a:p>
                      <a:pPr algn="ctr" fontAlgn="b"/>
                      <a:r>
                        <a:rPr lang="en-US" sz="1100" u="none" strike="noStrike">
                          <a:effectLst/>
                        </a:rPr>
                        <a:t>Westchester Village</a:t>
                      </a:r>
                      <a:endParaRPr lang="en-US" sz="1100" b="0" i="0" u="none" strike="noStrike">
                        <a:solidFill>
                          <a:srgbClr val="000000"/>
                        </a:solidFill>
                        <a:effectLst/>
                        <a:latin typeface="Calibri"/>
                      </a:endParaRPr>
                    </a:p>
                  </a:txBody>
                  <a:tcPr marL="7527" marR="7527" marT="7527" marB="0" anchor="b"/>
                </a:tc>
                <a:tc>
                  <a:txBody>
                    <a:bodyPr/>
                    <a:lstStyle/>
                    <a:p>
                      <a:pPr algn="ctr" fontAlgn="b"/>
                      <a:r>
                        <a:rPr lang="en-US" sz="1100" u="none" strike="noStrike">
                          <a:effectLst/>
                        </a:rPr>
                        <a:t> $       185,000 </a:t>
                      </a:r>
                      <a:endParaRPr lang="en-US" sz="1100" b="0" i="0" u="none" strike="noStrike">
                        <a:solidFill>
                          <a:srgbClr val="000000"/>
                        </a:solidFill>
                        <a:effectLst/>
                        <a:latin typeface="Calibri"/>
                      </a:endParaRPr>
                    </a:p>
                  </a:txBody>
                  <a:tcPr marL="7527" marR="7527" marT="7527" marB="0" anchor="b"/>
                </a:tc>
                <a:tc>
                  <a:txBody>
                    <a:bodyPr/>
                    <a:lstStyle/>
                    <a:p>
                      <a:pPr algn="ctr" fontAlgn="b"/>
                      <a:r>
                        <a:rPr lang="en-US" sz="1100" u="none" strike="noStrike">
                          <a:effectLst/>
                        </a:rPr>
                        <a:t>                93,520 </a:t>
                      </a:r>
                      <a:endParaRPr lang="en-US" sz="1100" b="0" i="0" u="none" strike="noStrike">
                        <a:solidFill>
                          <a:srgbClr val="000000"/>
                        </a:solidFill>
                        <a:effectLst/>
                        <a:latin typeface="Calibri"/>
                      </a:endParaRPr>
                    </a:p>
                  </a:txBody>
                  <a:tcPr marL="7527" marR="7527" marT="7527" marB="0" anchor="b"/>
                </a:tc>
                <a:tc>
                  <a:txBody>
                    <a:bodyPr/>
                    <a:lstStyle/>
                    <a:p>
                      <a:pPr algn="ctr" fontAlgn="b"/>
                      <a:r>
                        <a:rPr lang="en-US" sz="1100" u="none" strike="noStrike" dirty="0">
                          <a:effectLst/>
                        </a:rPr>
                        <a:t>0.5055</a:t>
                      </a:r>
                      <a:endParaRPr lang="en-US" sz="1100" b="0" i="0" u="none" strike="noStrike" dirty="0">
                        <a:solidFill>
                          <a:srgbClr val="000000"/>
                        </a:solidFill>
                        <a:effectLst/>
                        <a:latin typeface="Calibri"/>
                      </a:endParaRPr>
                    </a:p>
                  </a:txBody>
                  <a:tcPr marL="7527" marR="7527" marT="7527" marB="0" anchor="b"/>
                </a:tc>
              </a:tr>
              <a:tr h="264450">
                <a:tc>
                  <a:txBody>
                    <a:bodyPr/>
                    <a:lstStyle/>
                    <a:p>
                      <a:pPr algn="ctr" fontAlgn="b"/>
                      <a:r>
                        <a:rPr lang="en-US" sz="1100" u="none" strike="noStrike">
                          <a:effectLst/>
                        </a:rPr>
                        <a:t>19-34-253-011</a:t>
                      </a:r>
                      <a:endParaRPr lang="en-US" sz="1100" b="0" i="0" u="none" strike="noStrike">
                        <a:solidFill>
                          <a:srgbClr val="000000"/>
                        </a:solidFill>
                        <a:effectLst/>
                        <a:latin typeface="Calibri"/>
                      </a:endParaRPr>
                    </a:p>
                  </a:txBody>
                  <a:tcPr marL="7527" marR="7527" marT="7527" marB="0" anchor="b"/>
                </a:tc>
                <a:tc>
                  <a:txBody>
                    <a:bodyPr/>
                    <a:lstStyle/>
                    <a:p>
                      <a:pPr algn="l" fontAlgn="b"/>
                      <a:r>
                        <a:rPr lang="en-US" sz="1100" u="none" strike="noStrike">
                          <a:effectLst/>
                        </a:rPr>
                        <a:t>3000 Middlebury Ln</a:t>
                      </a:r>
                      <a:endParaRPr lang="en-US" sz="1100" b="0" i="0" u="none" strike="noStrike">
                        <a:solidFill>
                          <a:srgbClr val="000000"/>
                        </a:solidFill>
                        <a:effectLst/>
                        <a:latin typeface="Calibri"/>
                      </a:endParaRPr>
                    </a:p>
                  </a:txBody>
                  <a:tcPr marL="7527" marR="7527" marT="7527" marB="0" anchor="b"/>
                </a:tc>
                <a:tc>
                  <a:txBody>
                    <a:bodyPr/>
                    <a:lstStyle/>
                    <a:p>
                      <a:pPr algn="ctr" fontAlgn="b"/>
                      <a:r>
                        <a:rPr lang="en-US" sz="1100" u="none" strike="noStrike">
                          <a:effectLst/>
                        </a:rPr>
                        <a:t>1/14/2011</a:t>
                      </a:r>
                      <a:endParaRPr lang="en-US" sz="1100" b="0" i="0" u="none" strike="noStrike">
                        <a:solidFill>
                          <a:srgbClr val="000000"/>
                        </a:solidFill>
                        <a:effectLst/>
                        <a:latin typeface="Calibri"/>
                      </a:endParaRPr>
                    </a:p>
                  </a:txBody>
                  <a:tcPr marL="7527" marR="7527" marT="7527" marB="0" anchor="b"/>
                </a:tc>
                <a:tc>
                  <a:txBody>
                    <a:bodyPr/>
                    <a:lstStyle/>
                    <a:p>
                      <a:pPr algn="ctr" fontAlgn="b"/>
                      <a:r>
                        <a:rPr lang="en-US" sz="1100" u="none" strike="noStrike">
                          <a:effectLst/>
                        </a:rPr>
                        <a:t>1-Valid Sale</a:t>
                      </a:r>
                      <a:endParaRPr lang="en-US" sz="1100" b="0" i="0" u="none" strike="noStrike">
                        <a:solidFill>
                          <a:srgbClr val="000000"/>
                        </a:solidFill>
                        <a:effectLst/>
                        <a:latin typeface="Calibri"/>
                      </a:endParaRPr>
                    </a:p>
                  </a:txBody>
                  <a:tcPr marL="7527" marR="7527" marT="7527" marB="0" anchor="b"/>
                </a:tc>
                <a:tc>
                  <a:txBody>
                    <a:bodyPr/>
                    <a:lstStyle/>
                    <a:p>
                      <a:pPr algn="ctr" fontAlgn="b"/>
                      <a:r>
                        <a:rPr lang="en-US" sz="1100" u="none" strike="noStrike">
                          <a:effectLst/>
                        </a:rPr>
                        <a:t>Westchester Village</a:t>
                      </a:r>
                      <a:endParaRPr lang="en-US" sz="1100" b="0" i="0" u="none" strike="noStrike">
                        <a:solidFill>
                          <a:srgbClr val="000000"/>
                        </a:solidFill>
                        <a:effectLst/>
                        <a:latin typeface="Calibri"/>
                      </a:endParaRPr>
                    </a:p>
                  </a:txBody>
                  <a:tcPr marL="7527" marR="7527" marT="7527" marB="0" anchor="b"/>
                </a:tc>
                <a:tc>
                  <a:txBody>
                    <a:bodyPr/>
                    <a:lstStyle/>
                    <a:p>
                      <a:pPr algn="ctr" fontAlgn="b"/>
                      <a:r>
                        <a:rPr lang="en-US" sz="1100" u="none" strike="noStrike">
                          <a:effectLst/>
                        </a:rPr>
                        <a:t> $       175,000 </a:t>
                      </a:r>
                      <a:endParaRPr lang="en-US" sz="1100" b="0" i="0" u="none" strike="noStrike">
                        <a:solidFill>
                          <a:srgbClr val="000000"/>
                        </a:solidFill>
                        <a:effectLst/>
                        <a:latin typeface="Calibri"/>
                      </a:endParaRPr>
                    </a:p>
                  </a:txBody>
                  <a:tcPr marL="7527" marR="7527" marT="7527" marB="0" anchor="b"/>
                </a:tc>
                <a:tc>
                  <a:txBody>
                    <a:bodyPr/>
                    <a:lstStyle/>
                    <a:p>
                      <a:pPr algn="ctr" fontAlgn="b"/>
                      <a:r>
                        <a:rPr lang="en-US" sz="1100" u="none" strike="noStrike">
                          <a:effectLst/>
                        </a:rPr>
                        <a:t>                82,230 </a:t>
                      </a:r>
                      <a:endParaRPr lang="en-US" sz="1100" b="0" i="0" u="none" strike="noStrike">
                        <a:solidFill>
                          <a:srgbClr val="000000"/>
                        </a:solidFill>
                        <a:effectLst/>
                        <a:latin typeface="Calibri"/>
                      </a:endParaRPr>
                    </a:p>
                  </a:txBody>
                  <a:tcPr marL="7527" marR="7527" marT="7527" marB="0" anchor="b"/>
                </a:tc>
                <a:tc>
                  <a:txBody>
                    <a:bodyPr/>
                    <a:lstStyle/>
                    <a:p>
                      <a:pPr algn="ctr" fontAlgn="b"/>
                      <a:r>
                        <a:rPr lang="en-US" sz="1100" u="none" strike="noStrike">
                          <a:effectLst/>
                        </a:rPr>
                        <a:t>0.4699</a:t>
                      </a:r>
                      <a:endParaRPr lang="en-US" sz="1100" b="0" i="0" u="none" strike="noStrike">
                        <a:solidFill>
                          <a:srgbClr val="000000"/>
                        </a:solidFill>
                        <a:effectLst/>
                        <a:latin typeface="Calibri"/>
                      </a:endParaRPr>
                    </a:p>
                  </a:txBody>
                  <a:tcPr marL="7527" marR="7527" marT="7527" marB="0" anchor="b"/>
                </a:tc>
              </a:tr>
              <a:tr h="264450">
                <a:tc>
                  <a:txBody>
                    <a:bodyPr/>
                    <a:lstStyle/>
                    <a:p>
                      <a:pPr algn="ctr" fontAlgn="b"/>
                      <a:r>
                        <a:rPr lang="en-US" sz="1100" u="none" strike="noStrike">
                          <a:effectLst/>
                        </a:rPr>
                        <a:t>19-34-254-019</a:t>
                      </a:r>
                      <a:endParaRPr lang="en-US" sz="1100" b="0" i="0" u="none" strike="noStrike">
                        <a:solidFill>
                          <a:srgbClr val="000000"/>
                        </a:solidFill>
                        <a:effectLst/>
                        <a:latin typeface="Calibri"/>
                      </a:endParaRPr>
                    </a:p>
                  </a:txBody>
                  <a:tcPr marL="7527" marR="7527" marT="7527" marB="0" anchor="b"/>
                </a:tc>
                <a:tc>
                  <a:txBody>
                    <a:bodyPr/>
                    <a:lstStyle/>
                    <a:p>
                      <a:pPr algn="l" fontAlgn="b"/>
                      <a:r>
                        <a:rPr lang="en-US" sz="1100" u="none" strike="noStrike">
                          <a:effectLst/>
                        </a:rPr>
                        <a:t>2860 Farmingdale Dr</a:t>
                      </a:r>
                      <a:endParaRPr lang="en-US" sz="1100" b="0" i="0" u="none" strike="noStrike">
                        <a:solidFill>
                          <a:srgbClr val="000000"/>
                        </a:solidFill>
                        <a:effectLst/>
                        <a:latin typeface="Calibri"/>
                      </a:endParaRPr>
                    </a:p>
                  </a:txBody>
                  <a:tcPr marL="7527" marR="7527" marT="7527" marB="0" anchor="b"/>
                </a:tc>
                <a:tc>
                  <a:txBody>
                    <a:bodyPr/>
                    <a:lstStyle/>
                    <a:p>
                      <a:pPr algn="ctr" fontAlgn="b"/>
                      <a:r>
                        <a:rPr lang="en-US" sz="1100" u="none" strike="noStrike">
                          <a:effectLst/>
                        </a:rPr>
                        <a:t>4/29/2011</a:t>
                      </a:r>
                      <a:endParaRPr lang="en-US" sz="1100" b="0" i="0" u="none" strike="noStrike">
                        <a:solidFill>
                          <a:srgbClr val="000000"/>
                        </a:solidFill>
                        <a:effectLst/>
                        <a:latin typeface="Calibri"/>
                      </a:endParaRPr>
                    </a:p>
                  </a:txBody>
                  <a:tcPr marL="7527" marR="7527" marT="7527" marB="0" anchor="b"/>
                </a:tc>
                <a:tc>
                  <a:txBody>
                    <a:bodyPr/>
                    <a:lstStyle/>
                    <a:p>
                      <a:pPr algn="ctr" fontAlgn="b"/>
                      <a:r>
                        <a:rPr lang="en-US" sz="1100" u="none" strike="noStrike">
                          <a:effectLst/>
                        </a:rPr>
                        <a:t>1-Valid Sale</a:t>
                      </a:r>
                      <a:endParaRPr lang="en-US" sz="1100" b="0" i="0" u="none" strike="noStrike">
                        <a:solidFill>
                          <a:srgbClr val="000000"/>
                        </a:solidFill>
                        <a:effectLst/>
                        <a:latin typeface="Calibri"/>
                      </a:endParaRPr>
                    </a:p>
                  </a:txBody>
                  <a:tcPr marL="7527" marR="7527" marT="7527" marB="0" anchor="b"/>
                </a:tc>
                <a:tc>
                  <a:txBody>
                    <a:bodyPr/>
                    <a:lstStyle/>
                    <a:p>
                      <a:pPr algn="ctr" fontAlgn="b"/>
                      <a:r>
                        <a:rPr lang="en-US" sz="1100" u="none" strike="noStrike">
                          <a:effectLst/>
                        </a:rPr>
                        <a:t>Westchester Village</a:t>
                      </a:r>
                      <a:endParaRPr lang="en-US" sz="1100" b="0" i="0" u="none" strike="noStrike">
                        <a:solidFill>
                          <a:srgbClr val="000000"/>
                        </a:solidFill>
                        <a:effectLst/>
                        <a:latin typeface="Calibri"/>
                      </a:endParaRPr>
                    </a:p>
                  </a:txBody>
                  <a:tcPr marL="7527" marR="7527" marT="7527" marB="0" anchor="b"/>
                </a:tc>
                <a:tc>
                  <a:txBody>
                    <a:bodyPr/>
                    <a:lstStyle/>
                    <a:p>
                      <a:pPr algn="ctr" fontAlgn="b"/>
                      <a:r>
                        <a:rPr lang="en-US" sz="1100" u="none" strike="noStrike">
                          <a:effectLst/>
                        </a:rPr>
                        <a:t> $       249,000 </a:t>
                      </a:r>
                      <a:endParaRPr lang="en-US" sz="1100" b="0" i="0" u="none" strike="noStrike">
                        <a:solidFill>
                          <a:srgbClr val="000000"/>
                        </a:solidFill>
                        <a:effectLst/>
                        <a:latin typeface="Calibri"/>
                      </a:endParaRPr>
                    </a:p>
                  </a:txBody>
                  <a:tcPr marL="7527" marR="7527" marT="7527" marB="0" anchor="b"/>
                </a:tc>
                <a:tc>
                  <a:txBody>
                    <a:bodyPr/>
                    <a:lstStyle/>
                    <a:p>
                      <a:pPr algn="ctr" fontAlgn="b"/>
                      <a:r>
                        <a:rPr lang="en-US" sz="1100" u="none" strike="noStrike">
                          <a:effectLst/>
                        </a:rPr>
                        <a:t>              101,940 </a:t>
                      </a:r>
                      <a:endParaRPr lang="en-US" sz="1100" b="0" i="0" u="none" strike="noStrike">
                        <a:solidFill>
                          <a:srgbClr val="000000"/>
                        </a:solidFill>
                        <a:effectLst/>
                        <a:latin typeface="Calibri"/>
                      </a:endParaRPr>
                    </a:p>
                  </a:txBody>
                  <a:tcPr marL="7527" marR="7527" marT="7527" marB="0" anchor="b"/>
                </a:tc>
                <a:tc>
                  <a:txBody>
                    <a:bodyPr/>
                    <a:lstStyle/>
                    <a:p>
                      <a:pPr algn="ctr" fontAlgn="b"/>
                      <a:r>
                        <a:rPr lang="en-US" sz="1100" u="none" strike="noStrike">
                          <a:effectLst/>
                        </a:rPr>
                        <a:t>0.4094</a:t>
                      </a:r>
                      <a:endParaRPr lang="en-US" sz="1100" b="0" i="0" u="none" strike="noStrike">
                        <a:solidFill>
                          <a:srgbClr val="000000"/>
                        </a:solidFill>
                        <a:effectLst/>
                        <a:latin typeface="Calibri"/>
                      </a:endParaRPr>
                    </a:p>
                  </a:txBody>
                  <a:tcPr marL="7527" marR="7527" marT="7527" marB="0" anchor="b"/>
                </a:tc>
              </a:tr>
              <a:tr h="264450">
                <a:tc>
                  <a:txBody>
                    <a:bodyPr/>
                    <a:lstStyle/>
                    <a:p>
                      <a:pPr algn="ctr" fontAlgn="b"/>
                      <a:r>
                        <a:rPr lang="en-US" sz="1100" u="none" strike="noStrike">
                          <a:effectLst/>
                        </a:rPr>
                        <a:t>19-34-276-002</a:t>
                      </a:r>
                      <a:endParaRPr lang="en-US" sz="1100" b="0" i="0" u="none" strike="noStrike">
                        <a:solidFill>
                          <a:srgbClr val="000000"/>
                        </a:solidFill>
                        <a:effectLst/>
                        <a:latin typeface="Calibri"/>
                      </a:endParaRPr>
                    </a:p>
                  </a:txBody>
                  <a:tcPr marL="7527" marR="7527" marT="7527" marB="0" anchor="b"/>
                </a:tc>
                <a:tc>
                  <a:txBody>
                    <a:bodyPr/>
                    <a:lstStyle/>
                    <a:p>
                      <a:pPr algn="l" fontAlgn="b"/>
                      <a:r>
                        <a:rPr lang="en-US" sz="1100" u="none" strike="noStrike">
                          <a:effectLst/>
                        </a:rPr>
                        <a:t>2856 Heathfield Rd</a:t>
                      </a:r>
                      <a:endParaRPr lang="en-US" sz="1100" b="0" i="0" u="none" strike="noStrike">
                        <a:solidFill>
                          <a:srgbClr val="000000"/>
                        </a:solidFill>
                        <a:effectLst/>
                        <a:latin typeface="Calibri"/>
                      </a:endParaRPr>
                    </a:p>
                  </a:txBody>
                  <a:tcPr marL="7527" marR="7527" marT="7527" marB="0" anchor="b"/>
                </a:tc>
                <a:tc>
                  <a:txBody>
                    <a:bodyPr/>
                    <a:lstStyle/>
                    <a:p>
                      <a:pPr algn="ctr" fontAlgn="b"/>
                      <a:r>
                        <a:rPr lang="en-US" sz="1100" u="none" strike="noStrike">
                          <a:effectLst/>
                        </a:rPr>
                        <a:t>6/23/2011</a:t>
                      </a:r>
                      <a:endParaRPr lang="en-US" sz="1100" b="0" i="0" u="none" strike="noStrike">
                        <a:solidFill>
                          <a:srgbClr val="000000"/>
                        </a:solidFill>
                        <a:effectLst/>
                        <a:latin typeface="Calibri"/>
                      </a:endParaRPr>
                    </a:p>
                  </a:txBody>
                  <a:tcPr marL="7527" marR="7527" marT="7527" marB="0" anchor="b"/>
                </a:tc>
                <a:tc>
                  <a:txBody>
                    <a:bodyPr/>
                    <a:lstStyle/>
                    <a:p>
                      <a:pPr algn="ctr" fontAlgn="b"/>
                      <a:r>
                        <a:rPr lang="en-US" sz="1100" u="none" strike="noStrike">
                          <a:effectLst/>
                        </a:rPr>
                        <a:t>1- Valid Sale</a:t>
                      </a:r>
                      <a:endParaRPr lang="en-US" sz="1100" b="0" i="0" u="none" strike="noStrike">
                        <a:solidFill>
                          <a:srgbClr val="000000"/>
                        </a:solidFill>
                        <a:effectLst/>
                        <a:latin typeface="Calibri"/>
                      </a:endParaRPr>
                    </a:p>
                  </a:txBody>
                  <a:tcPr marL="7527" marR="7527" marT="7527" marB="0" anchor="b"/>
                </a:tc>
                <a:tc>
                  <a:txBody>
                    <a:bodyPr/>
                    <a:lstStyle/>
                    <a:p>
                      <a:pPr algn="ctr" fontAlgn="b"/>
                      <a:r>
                        <a:rPr lang="en-US" sz="1100" u="none" strike="noStrike">
                          <a:effectLst/>
                        </a:rPr>
                        <a:t>Westchester Village</a:t>
                      </a:r>
                      <a:endParaRPr lang="en-US" sz="1100" b="0" i="0" u="none" strike="noStrike">
                        <a:solidFill>
                          <a:srgbClr val="000000"/>
                        </a:solidFill>
                        <a:effectLst/>
                        <a:latin typeface="Calibri"/>
                      </a:endParaRPr>
                    </a:p>
                  </a:txBody>
                  <a:tcPr marL="7527" marR="7527" marT="7527" marB="0" anchor="b"/>
                </a:tc>
                <a:tc>
                  <a:txBody>
                    <a:bodyPr/>
                    <a:lstStyle/>
                    <a:p>
                      <a:pPr algn="ctr" fontAlgn="b"/>
                      <a:r>
                        <a:rPr lang="en-US" sz="1100" u="none" strike="noStrike">
                          <a:effectLst/>
                        </a:rPr>
                        <a:t> $       200,000 </a:t>
                      </a:r>
                      <a:endParaRPr lang="en-US" sz="1100" b="0" i="0" u="none" strike="noStrike">
                        <a:solidFill>
                          <a:srgbClr val="000000"/>
                        </a:solidFill>
                        <a:effectLst/>
                        <a:latin typeface="Calibri"/>
                      </a:endParaRPr>
                    </a:p>
                  </a:txBody>
                  <a:tcPr marL="7527" marR="7527" marT="7527" marB="0" anchor="b"/>
                </a:tc>
                <a:tc>
                  <a:txBody>
                    <a:bodyPr/>
                    <a:lstStyle/>
                    <a:p>
                      <a:pPr algn="ctr" fontAlgn="b"/>
                      <a:r>
                        <a:rPr lang="en-US" sz="1100" u="none" strike="noStrike" dirty="0">
                          <a:effectLst/>
                        </a:rPr>
                        <a:t>              111,400 </a:t>
                      </a:r>
                      <a:endParaRPr lang="en-US" sz="1100" b="0" i="0" u="none" strike="noStrike" dirty="0">
                        <a:solidFill>
                          <a:srgbClr val="000000"/>
                        </a:solidFill>
                        <a:effectLst/>
                        <a:latin typeface="Calibri"/>
                      </a:endParaRPr>
                    </a:p>
                  </a:txBody>
                  <a:tcPr marL="7527" marR="7527" marT="7527" marB="0" anchor="b"/>
                </a:tc>
                <a:tc>
                  <a:txBody>
                    <a:bodyPr/>
                    <a:lstStyle/>
                    <a:p>
                      <a:pPr algn="ctr" fontAlgn="b"/>
                      <a:r>
                        <a:rPr lang="en-US" sz="1100" u="none" strike="noStrike">
                          <a:effectLst/>
                        </a:rPr>
                        <a:t>0.5570</a:t>
                      </a:r>
                      <a:endParaRPr lang="en-US" sz="1100" b="0" i="0" u="none" strike="noStrike">
                        <a:solidFill>
                          <a:srgbClr val="000000"/>
                        </a:solidFill>
                        <a:effectLst/>
                        <a:latin typeface="Calibri"/>
                      </a:endParaRPr>
                    </a:p>
                  </a:txBody>
                  <a:tcPr marL="7527" marR="7527" marT="7527" marB="0" anchor="b"/>
                </a:tc>
              </a:tr>
              <a:tr h="264450">
                <a:tc>
                  <a:txBody>
                    <a:bodyPr/>
                    <a:lstStyle/>
                    <a:p>
                      <a:pPr algn="ctr" fontAlgn="b"/>
                      <a:r>
                        <a:rPr lang="en-US" sz="1100" u="none" strike="noStrike">
                          <a:effectLst/>
                        </a:rPr>
                        <a:t>19-34-327-009</a:t>
                      </a:r>
                      <a:endParaRPr lang="en-US" sz="1100" b="0" i="0" u="none" strike="noStrike">
                        <a:solidFill>
                          <a:srgbClr val="000000"/>
                        </a:solidFill>
                        <a:effectLst/>
                        <a:latin typeface="Calibri"/>
                      </a:endParaRPr>
                    </a:p>
                  </a:txBody>
                  <a:tcPr marL="7527" marR="7527" marT="7527" marB="0" anchor="b"/>
                </a:tc>
                <a:tc>
                  <a:txBody>
                    <a:bodyPr/>
                    <a:lstStyle/>
                    <a:p>
                      <a:pPr algn="l" fontAlgn="b"/>
                      <a:r>
                        <a:rPr lang="en-US" sz="1100" u="none" strike="noStrike">
                          <a:effectLst/>
                        </a:rPr>
                        <a:t>3279 E. Breckenridge Ln</a:t>
                      </a:r>
                      <a:endParaRPr lang="en-US" sz="1100" b="0" i="0" u="none" strike="noStrike">
                        <a:solidFill>
                          <a:srgbClr val="000000"/>
                        </a:solidFill>
                        <a:effectLst/>
                        <a:latin typeface="Calibri"/>
                      </a:endParaRPr>
                    </a:p>
                  </a:txBody>
                  <a:tcPr marL="7527" marR="7527" marT="7527" marB="0" anchor="b"/>
                </a:tc>
                <a:tc>
                  <a:txBody>
                    <a:bodyPr/>
                    <a:lstStyle/>
                    <a:p>
                      <a:pPr algn="ctr" fontAlgn="b"/>
                      <a:r>
                        <a:rPr lang="en-US" sz="1100" u="none" strike="noStrike">
                          <a:effectLst/>
                        </a:rPr>
                        <a:t>8/3/2012</a:t>
                      </a:r>
                      <a:endParaRPr lang="en-US" sz="1100" b="0" i="0" u="none" strike="noStrike">
                        <a:solidFill>
                          <a:srgbClr val="000000"/>
                        </a:solidFill>
                        <a:effectLst/>
                        <a:latin typeface="Calibri"/>
                      </a:endParaRPr>
                    </a:p>
                  </a:txBody>
                  <a:tcPr marL="7527" marR="7527" marT="7527" marB="0" anchor="b"/>
                </a:tc>
                <a:tc>
                  <a:txBody>
                    <a:bodyPr/>
                    <a:lstStyle/>
                    <a:p>
                      <a:pPr algn="ctr" fontAlgn="b"/>
                      <a:r>
                        <a:rPr lang="en-US" sz="1100" u="none" strike="noStrike">
                          <a:effectLst/>
                        </a:rPr>
                        <a:t>1-Valid Sale</a:t>
                      </a:r>
                      <a:endParaRPr lang="en-US" sz="1100" b="0" i="0" u="none" strike="noStrike">
                        <a:solidFill>
                          <a:srgbClr val="000000"/>
                        </a:solidFill>
                        <a:effectLst/>
                        <a:latin typeface="Calibri"/>
                      </a:endParaRPr>
                    </a:p>
                  </a:txBody>
                  <a:tcPr marL="7527" marR="7527" marT="7527" marB="0" anchor="b"/>
                </a:tc>
                <a:tc>
                  <a:txBody>
                    <a:bodyPr/>
                    <a:lstStyle/>
                    <a:p>
                      <a:pPr algn="ctr" fontAlgn="b"/>
                      <a:r>
                        <a:rPr lang="en-US" sz="1100" u="none" strike="noStrike">
                          <a:effectLst/>
                        </a:rPr>
                        <a:t>Westchester Village</a:t>
                      </a:r>
                      <a:endParaRPr lang="en-US" sz="1100" b="0" i="0" u="none" strike="noStrike">
                        <a:solidFill>
                          <a:srgbClr val="000000"/>
                        </a:solidFill>
                        <a:effectLst/>
                        <a:latin typeface="Calibri"/>
                      </a:endParaRPr>
                    </a:p>
                  </a:txBody>
                  <a:tcPr marL="7527" marR="7527" marT="7527" marB="0" anchor="b"/>
                </a:tc>
                <a:tc>
                  <a:txBody>
                    <a:bodyPr/>
                    <a:lstStyle/>
                    <a:p>
                      <a:pPr algn="ctr" fontAlgn="b"/>
                      <a:r>
                        <a:rPr lang="en-US" sz="1100" u="none" strike="noStrike">
                          <a:effectLst/>
                        </a:rPr>
                        <a:t> $       320,000 </a:t>
                      </a:r>
                      <a:endParaRPr lang="en-US" sz="1100" b="0" i="0" u="none" strike="noStrike">
                        <a:solidFill>
                          <a:srgbClr val="000000"/>
                        </a:solidFill>
                        <a:effectLst/>
                        <a:latin typeface="Calibri"/>
                      </a:endParaRPr>
                    </a:p>
                  </a:txBody>
                  <a:tcPr marL="7527" marR="7527" marT="7527" marB="0" anchor="b"/>
                </a:tc>
                <a:tc>
                  <a:txBody>
                    <a:bodyPr/>
                    <a:lstStyle/>
                    <a:p>
                      <a:pPr algn="ctr" fontAlgn="b"/>
                      <a:r>
                        <a:rPr lang="en-US" sz="1100" u="none" strike="noStrike">
                          <a:effectLst/>
                        </a:rPr>
                        <a:t>              166,960 </a:t>
                      </a:r>
                      <a:endParaRPr lang="en-US" sz="1100" b="0" i="0" u="none" strike="noStrike">
                        <a:solidFill>
                          <a:srgbClr val="000000"/>
                        </a:solidFill>
                        <a:effectLst/>
                        <a:latin typeface="Calibri"/>
                      </a:endParaRPr>
                    </a:p>
                  </a:txBody>
                  <a:tcPr marL="7527" marR="7527" marT="7527" marB="0" anchor="b"/>
                </a:tc>
                <a:tc>
                  <a:txBody>
                    <a:bodyPr/>
                    <a:lstStyle/>
                    <a:p>
                      <a:pPr algn="ctr" fontAlgn="b"/>
                      <a:r>
                        <a:rPr lang="en-US" sz="1100" u="none" strike="noStrike">
                          <a:effectLst/>
                        </a:rPr>
                        <a:t>0.5218</a:t>
                      </a:r>
                      <a:endParaRPr lang="en-US" sz="1100" b="0" i="0" u="none" strike="noStrike">
                        <a:solidFill>
                          <a:srgbClr val="000000"/>
                        </a:solidFill>
                        <a:effectLst/>
                        <a:latin typeface="Calibri"/>
                      </a:endParaRPr>
                    </a:p>
                  </a:txBody>
                  <a:tcPr marL="7527" marR="7527" marT="7527" marB="0" anchor="b"/>
                </a:tc>
              </a:tr>
              <a:tr h="264450">
                <a:tc>
                  <a:txBody>
                    <a:bodyPr/>
                    <a:lstStyle/>
                    <a:p>
                      <a:pPr algn="ctr" fontAlgn="b"/>
                      <a:r>
                        <a:rPr lang="en-US" sz="1100" u="none" strike="noStrike">
                          <a:effectLst/>
                        </a:rPr>
                        <a:t>19-34-327-015</a:t>
                      </a:r>
                      <a:endParaRPr lang="en-US" sz="1100" b="0" i="0" u="none" strike="noStrike">
                        <a:solidFill>
                          <a:srgbClr val="000000"/>
                        </a:solidFill>
                        <a:effectLst/>
                        <a:latin typeface="Calibri"/>
                      </a:endParaRPr>
                    </a:p>
                  </a:txBody>
                  <a:tcPr marL="7527" marR="7527" marT="7527" marB="0" anchor="b"/>
                </a:tc>
                <a:tc>
                  <a:txBody>
                    <a:bodyPr/>
                    <a:lstStyle/>
                    <a:p>
                      <a:pPr algn="l" fontAlgn="b"/>
                      <a:r>
                        <a:rPr lang="en-US" sz="1100" u="none" strike="noStrike">
                          <a:effectLst/>
                        </a:rPr>
                        <a:t>3234 E. Bradford Dr</a:t>
                      </a:r>
                      <a:endParaRPr lang="en-US" sz="1100" b="0" i="0" u="none" strike="noStrike">
                        <a:solidFill>
                          <a:srgbClr val="000000"/>
                        </a:solidFill>
                        <a:effectLst/>
                        <a:latin typeface="Calibri"/>
                      </a:endParaRPr>
                    </a:p>
                  </a:txBody>
                  <a:tcPr marL="7527" marR="7527" marT="7527" marB="0" anchor="b"/>
                </a:tc>
                <a:tc>
                  <a:txBody>
                    <a:bodyPr/>
                    <a:lstStyle/>
                    <a:p>
                      <a:pPr algn="ctr" fontAlgn="b"/>
                      <a:r>
                        <a:rPr lang="en-US" sz="1100" u="none" strike="noStrike">
                          <a:effectLst/>
                        </a:rPr>
                        <a:t>12/21/2011</a:t>
                      </a:r>
                      <a:endParaRPr lang="en-US" sz="1100" b="0" i="0" u="none" strike="noStrike">
                        <a:solidFill>
                          <a:srgbClr val="000000"/>
                        </a:solidFill>
                        <a:effectLst/>
                        <a:latin typeface="Calibri"/>
                      </a:endParaRPr>
                    </a:p>
                  </a:txBody>
                  <a:tcPr marL="7527" marR="7527" marT="7527" marB="0" anchor="b"/>
                </a:tc>
                <a:tc>
                  <a:txBody>
                    <a:bodyPr/>
                    <a:lstStyle/>
                    <a:p>
                      <a:pPr algn="ctr" fontAlgn="b"/>
                      <a:r>
                        <a:rPr lang="en-US" sz="1100" u="none" strike="noStrike">
                          <a:effectLst/>
                        </a:rPr>
                        <a:t>1-Valid Sale</a:t>
                      </a:r>
                      <a:endParaRPr lang="en-US" sz="1100" b="0" i="0" u="none" strike="noStrike">
                        <a:solidFill>
                          <a:srgbClr val="000000"/>
                        </a:solidFill>
                        <a:effectLst/>
                        <a:latin typeface="Calibri"/>
                      </a:endParaRPr>
                    </a:p>
                  </a:txBody>
                  <a:tcPr marL="7527" marR="7527" marT="7527" marB="0" anchor="b"/>
                </a:tc>
                <a:tc>
                  <a:txBody>
                    <a:bodyPr/>
                    <a:lstStyle/>
                    <a:p>
                      <a:pPr algn="ctr" fontAlgn="b"/>
                      <a:r>
                        <a:rPr lang="en-US" sz="1100" u="none" strike="noStrike">
                          <a:effectLst/>
                        </a:rPr>
                        <a:t>Westchester Village</a:t>
                      </a:r>
                      <a:endParaRPr lang="en-US" sz="1100" b="0" i="0" u="none" strike="noStrike">
                        <a:solidFill>
                          <a:srgbClr val="000000"/>
                        </a:solidFill>
                        <a:effectLst/>
                        <a:latin typeface="Calibri"/>
                      </a:endParaRPr>
                    </a:p>
                  </a:txBody>
                  <a:tcPr marL="7527" marR="7527" marT="7527" marB="0" anchor="b"/>
                </a:tc>
                <a:tc>
                  <a:txBody>
                    <a:bodyPr/>
                    <a:lstStyle/>
                    <a:p>
                      <a:pPr algn="ctr" fontAlgn="b"/>
                      <a:r>
                        <a:rPr lang="en-US" sz="1100" u="sng" strike="noStrike">
                          <a:effectLst/>
                        </a:rPr>
                        <a:t> $       360,000 </a:t>
                      </a:r>
                      <a:endParaRPr lang="en-US" sz="1100" b="0" i="0" u="sng" strike="noStrike">
                        <a:solidFill>
                          <a:srgbClr val="000000"/>
                        </a:solidFill>
                        <a:effectLst/>
                        <a:latin typeface="Calibri"/>
                      </a:endParaRPr>
                    </a:p>
                  </a:txBody>
                  <a:tcPr marL="7527" marR="7527" marT="7527" marB="0" anchor="b"/>
                </a:tc>
                <a:tc>
                  <a:txBody>
                    <a:bodyPr/>
                    <a:lstStyle/>
                    <a:p>
                      <a:pPr algn="ctr" fontAlgn="b"/>
                      <a:r>
                        <a:rPr lang="en-US" sz="1100" u="sng" strike="noStrike">
                          <a:effectLst/>
                        </a:rPr>
                        <a:t>              190,910 </a:t>
                      </a:r>
                      <a:endParaRPr lang="en-US" sz="1100" b="0" i="0" u="sng" strike="noStrike">
                        <a:solidFill>
                          <a:srgbClr val="000000"/>
                        </a:solidFill>
                        <a:effectLst/>
                        <a:latin typeface="Calibri"/>
                      </a:endParaRPr>
                    </a:p>
                  </a:txBody>
                  <a:tcPr marL="7527" marR="7527" marT="7527" marB="0" anchor="b"/>
                </a:tc>
                <a:tc>
                  <a:txBody>
                    <a:bodyPr/>
                    <a:lstStyle/>
                    <a:p>
                      <a:pPr algn="ctr" fontAlgn="b"/>
                      <a:r>
                        <a:rPr lang="en-US" sz="1100" u="sng" strike="noStrike" dirty="0">
                          <a:effectLst/>
                        </a:rPr>
                        <a:t>0.5303</a:t>
                      </a:r>
                      <a:endParaRPr lang="en-US" sz="1100" b="0" i="0" u="sng" strike="noStrike" dirty="0">
                        <a:solidFill>
                          <a:srgbClr val="000000"/>
                        </a:solidFill>
                        <a:effectLst/>
                        <a:latin typeface="Calibri"/>
                      </a:endParaRPr>
                    </a:p>
                  </a:txBody>
                  <a:tcPr marL="7527" marR="7527" marT="7527" marB="0" anchor="b"/>
                </a:tc>
              </a:tr>
              <a:tr h="264450">
                <a:tc>
                  <a:txBody>
                    <a:bodyPr/>
                    <a:lstStyle/>
                    <a:p>
                      <a:pPr algn="ctr" fontAlgn="b"/>
                      <a:endParaRPr lang="en-US" sz="1100" b="0" i="0" u="none" strike="noStrike">
                        <a:solidFill>
                          <a:srgbClr val="000000"/>
                        </a:solidFill>
                        <a:effectLst/>
                        <a:latin typeface="Calibri"/>
                      </a:endParaRPr>
                    </a:p>
                  </a:txBody>
                  <a:tcPr marL="7527" marR="7527" marT="7527" marB="0" anchor="b"/>
                </a:tc>
                <a:tc>
                  <a:txBody>
                    <a:bodyPr/>
                    <a:lstStyle/>
                    <a:p>
                      <a:pPr algn="ctr" fontAlgn="b"/>
                      <a:endParaRPr lang="en-US" sz="1100" b="0" i="0" u="none" strike="noStrike">
                        <a:solidFill>
                          <a:srgbClr val="000000"/>
                        </a:solidFill>
                        <a:effectLst/>
                        <a:latin typeface="Calibri"/>
                      </a:endParaRPr>
                    </a:p>
                  </a:txBody>
                  <a:tcPr marL="7527" marR="7527" marT="7527" marB="0" anchor="b"/>
                </a:tc>
                <a:tc>
                  <a:txBody>
                    <a:bodyPr/>
                    <a:lstStyle/>
                    <a:p>
                      <a:pPr algn="ctr" fontAlgn="b"/>
                      <a:endParaRPr lang="en-US" sz="1100" b="0" i="0" u="none" strike="noStrike">
                        <a:solidFill>
                          <a:srgbClr val="000000"/>
                        </a:solidFill>
                        <a:effectLst/>
                        <a:latin typeface="Calibri"/>
                      </a:endParaRPr>
                    </a:p>
                  </a:txBody>
                  <a:tcPr marL="7527" marR="7527" marT="7527" marB="0" anchor="b"/>
                </a:tc>
                <a:tc>
                  <a:txBody>
                    <a:bodyPr/>
                    <a:lstStyle/>
                    <a:p>
                      <a:pPr algn="ctr" fontAlgn="b"/>
                      <a:endParaRPr lang="en-US" sz="1100" b="0" i="0" u="none" strike="noStrike">
                        <a:solidFill>
                          <a:srgbClr val="000000"/>
                        </a:solidFill>
                        <a:effectLst/>
                        <a:latin typeface="Calibri"/>
                      </a:endParaRPr>
                    </a:p>
                  </a:txBody>
                  <a:tcPr marL="7527" marR="7527" marT="7527" marB="0" anchor="b"/>
                </a:tc>
                <a:tc>
                  <a:txBody>
                    <a:bodyPr/>
                    <a:lstStyle/>
                    <a:p>
                      <a:pPr algn="ctr" fontAlgn="b"/>
                      <a:endParaRPr lang="en-US" sz="1100" b="0" i="0" u="none" strike="noStrike">
                        <a:solidFill>
                          <a:srgbClr val="000000"/>
                        </a:solidFill>
                        <a:effectLst/>
                        <a:latin typeface="Calibri"/>
                      </a:endParaRPr>
                    </a:p>
                  </a:txBody>
                  <a:tcPr marL="7527" marR="7527" marT="7527" marB="0" anchor="b"/>
                </a:tc>
                <a:tc>
                  <a:txBody>
                    <a:bodyPr/>
                    <a:lstStyle/>
                    <a:p>
                      <a:pPr algn="ctr" fontAlgn="b"/>
                      <a:r>
                        <a:rPr lang="en-US" sz="1100" u="none" strike="noStrike">
                          <a:effectLst/>
                        </a:rPr>
                        <a:t> $    3,253,400 </a:t>
                      </a:r>
                      <a:endParaRPr lang="en-US" sz="1100" b="0" i="0" u="none" strike="noStrike">
                        <a:solidFill>
                          <a:srgbClr val="000000"/>
                        </a:solidFill>
                        <a:effectLst/>
                        <a:latin typeface="Calibri"/>
                      </a:endParaRPr>
                    </a:p>
                  </a:txBody>
                  <a:tcPr marL="7527" marR="7527" marT="7527" marB="0" anchor="b"/>
                </a:tc>
                <a:tc>
                  <a:txBody>
                    <a:bodyPr/>
                    <a:lstStyle/>
                    <a:p>
                      <a:pPr algn="ctr" fontAlgn="b"/>
                      <a:r>
                        <a:rPr lang="en-US" sz="1100" u="none" strike="noStrike">
                          <a:effectLst/>
                        </a:rPr>
                        <a:t>           1,633,720 </a:t>
                      </a:r>
                      <a:endParaRPr lang="en-US" sz="1100" b="0" i="0" u="none" strike="noStrike">
                        <a:solidFill>
                          <a:srgbClr val="000000"/>
                        </a:solidFill>
                        <a:effectLst/>
                        <a:latin typeface="Calibri"/>
                      </a:endParaRPr>
                    </a:p>
                  </a:txBody>
                  <a:tcPr marL="7527" marR="7527" marT="7527" marB="0" anchor="b"/>
                </a:tc>
                <a:tc>
                  <a:txBody>
                    <a:bodyPr/>
                    <a:lstStyle/>
                    <a:p>
                      <a:pPr algn="ctr" fontAlgn="b"/>
                      <a:r>
                        <a:rPr lang="en-US" sz="1100" u="none" strike="noStrike">
                          <a:effectLst/>
                        </a:rPr>
                        <a:t>0.5022</a:t>
                      </a:r>
                      <a:endParaRPr lang="en-US" sz="1100" b="0" i="0" u="none" strike="noStrike">
                        <a:solidFill>
                          <a:srgbClr val="000000"/>
                        </a:solidFill>
                        <a:effectLst/>
                        <a:latin typeface="Calibri"/>
                      </a:endParaRPr>
                    </a:p>
                  </a:txBody>
                  <a:tcPr marL="7527" marR="7527" marT="7527" marB="0" anchor="b"/>
                </a:tc>
              </a:tr>
              <a:tr h="135128">
                <a:tc>
                  <a:txBody>
                    <a:bodyPr/>
                    <a:lstStyle/>
                    <a:p>
                      <a:pPr algn="ctr" fontAlgn="b"/>
                      <a:endParaRPr lang="en-US" sz="1100" b="0" i="0" u="none" strike="noStrike">
                        <a:solidFill>
                          <a:srgbClr val="000000"/>
                        </a:solidFill>
                        <a:effectLst/>
                        <a:latin typeface="Calibri"/>
                      </a:endParaRPr>
                    </a:p>
                  </a:txBody>
                  <a:tcPr marL="7527" marR="7527" marT="7527" marB="0" anchor="b"/>
                </a:tc>
                <a:tc>
                  <a:txBody>
                    <a:bodyPr/>
                    <a:lstStyle/>
                    <a:p>
                      <a:pPr algn="ctr" fontAlgn="b"/>
                      <a:endParaRPr lang="en-US" sz="1100" b="0" i="0" u="none" strike="noStrike">
                        <a:solidFill>
                          <a:srgbClr val="000000"/>
                        </a:solidFill>
                        <a:effectLst/>
                        <a:latin typeface="Calibri"/>
                      </a:endParaRPr>
                    </a:p>
                  </a:txBody>
                  <a:tcPr marL="7527" marR="7527" marT="7527" marB="0" anchor="b"/>
                </a:tc>
                <a:tc>
                  <a:txBody>
                    <a:bodyPr/>
                    <a:lstStyle/>
                    <a:p>
                      <a:pPr algn="ctr" fontAlgn="b"/>
                      <a:endParaRPr lang="en-US" sz="1100" b="0" i="0" u="none" strike="noStrike">
                        <a:solidFill>
                          <a:srgbClr val="000000"/>
                        </a:solidFill>
                        <a:effectLst/>
                        <a:latin typeface="Calibri"/>
                      </a:endParaRPr>
                    </a:p>
                  </a:txBody>
                  <a:tcPr marL="7527" marR="7527" marT="7527" marB="0" anchor="b"/>
                </a:tc>
                <a:tc>
                  <a:txBody>
                    <a:bodyPr/>
                    <a:lstStyle/>
                    <a:p>
                      <a:pPr algn="ctr" fontAlgn="b"/>
                      <a:endParaRPr lang="en-US" sz="1100" b="0" i="0" u="none" strike="noStrike">
                        <a:solidFill>
                          <a:srgbClr val="000000"/>
                        </a:solidFill>
                        <a:effectLst/>
                        <a:latin typeface="Calibri"/>
                      </a:endParaRPr>
                    </a:p>
                  </a:txBody>
                  <a:tcPr marL="7527" marR="7527" marT="7527" marB="0" anchor="b"/>
                </a:tc>
                <a:tc>
                  <a:txBody>
                    <a:bodyPr/>
                    <a:lstStyle/>
                    <a:p>
                      <a:pPr algn="ctr" fontAlgn="b"/>
                      <a:endParaRPr lang="en-US" sz="1100" b="0" i="0" u="none" strike="noStrike">
                        <a:solidFill>
                          <a:srgbClr val="000000"/>
                        </a:solidFill>
                        <a:effectLst/>
                        <a:latin typeface="Calibri"/>
                      </a:endParaRPr>
                    </a:p>
                  </a:txBody>
                  <a:tcPr marL="7527" marR="7527" marT="7527" marB="0" anchor="b"/>
                </a:tc>
                <a:tc>
                  <a:txBody>
                    <a:bodyPr/>
                    <a:lstStyle/>
                    <a:p>
                      <a:pPr algn="ctr" fontAlgn="b"/>
                      <a:endParaRPr lang="en-US" sz="1100" b="0" i="0" u="none" strike="noStrike">
                        <a:solidFill>
                          <a:srgbClr val="000000"/>
                        </a:solidFill>
                        <a:effectLst/>
                        <a:latin typeface="Calibri"/>
                      </a:endParaRPr>
                    </a:p>
                  </a:txBody>
                  <a:tcPr marL="7527" marR="7527" marT="7527" marB="0" anchor="b"/>
                </a:tc>
                <a:tc>
                  <a:txBody>
                    <a:bodyPr/>
                    <a:lstStyle/>
                    <a:p>
                      <a:pPr algn="ctr" fontAlgn="b"/>
                      <a:endParaRPr lang="en-US" sz="1100" b="0" i="0" u="none" strike="noStrike">
                        <a:solidFill>
                          <a:srgbClr val="000000"/>
                        </a:solidFill>
                        <a:effectLst/>
                        <a:latin typeface="Calibri"/>
                      </a:endParaRPr>
                    </a:p>
                  </a:txBody>
                  <a:tcPr marL="7527" marR="7527" marT="7527" marB="0" anchor="b"/>
                </a:tc>
                <a:tc>
                  <a:txBody>
                    <a:bodyPr/>
                    <a:lstStyle/>
                    <a:p>
                      <a:pPr algn="ctr" fontAlgn="b"/>
                      <a:endParaRPr lang="en-US" sz="1100" b="0" i="0" u="none" strike="noStrike">
                        <a:solidFill>
                          <a:srgbClr val="000000"/>
                        </a:solidFill>
                        <a:effectLst/>
                        <a:latin typeface="Calibri"/>
                      </a:endParaRPr>
                    </a:p>
                  </a:txBody>
                  <a:tcPr marL="7527" marR="7527" marT="7527" marB="0" anchor="b"/>
                </a:tc>
              </a:tr>
              <a:tr h="135128">
                <a:tc>
                  <a:txBody>
                    <a:bodyPr/>
                    <a:lstStyle/>
                    <a:p>
                      <a:pPr algn="l" fontAlgn="b"/>
                      <a:endParaRPr lang="en-US" sz="1100" b="0" i="0" u="none" strike="noStrike">
                        <a:solidFill>
                          <a:srgbClr val="000000"/>
                        </a:solidFill>
                        <a:effectLst/>
                        <a:latin typeface="Calibri"/>
                      </a:endParaRPr>
                    </a:p>
                  </a:txBody>
                  <a:tcPr marL="7527" marR="7527" marT="7527" marB="0" anchor="b"/>
                </a:tc>
                <a:tc>
                  <a:txBody>
                    <a:bodyPr/>
                    <a:lstStyle/>
                    <a:p>
                      <a:pPr algn="l" fontAlgn="b"/>
                      <a:endParaRPr lang="en-US" sz="1100" b="0" i="0" u="none" strike="noStrike">
                        <a:solidFill>
                          <a:srgbClr val="000000"/>
                        </a:solidFill>
                        <a:effectLst/>
                        <a:latin typeface="Calibri"/>
                      </a:endParaRPr>
                    </a:p>
                  </a:txBody>
                  <a:tcPr marL="7527" marR="7527" marT="7527" marB="0" anchor="b"/>
                </a:tc>
                <a:tc>
                  <a:txBody>
                    <a:bodyPr/>
                    <a:lstStyle/>
                    <a:p>
                      <a:pPr algn="l" fontAlgn="b"/>
                      <a:endParaRPr lang="en-US" sz="1100" b="0" i="0" u="none" strike="noStrike">
                        <a:solidFill>
                          <a:srgbClr val="000000"/>
                        </a:solidFill>
                        <a:effectLst/>
                        <a:latin typeface="Calibri"/>
                      </a:endParaRPr>
                    </a:p>
                  </a:txBody>
                  <a:tcPr marL="7527" marR="7527" marT="7527" marB="0" anchor="b"/>
                </a:tc>
                <a:tc>
                  <a:txBody>
                    <a:bodyPr/>
                    <a:lstStyle/>
                    <a:p>
                      <a:pPr algn="l" fontAlgn="b"/>
                      <a:endParaRPr lang="en-US" sz="1100" b="0" i="0" u="none" strike="noStrike">
                        <a:solidFill>
                          <a:srgbClr val="000000"/>
                        </a:solidFill>
                        <a:effectLst/>
                        <a:latin typeface="Calibri"/>
                      </a:endParaRPr>
                    </a:p>
                  </a:txBody>
                  <a:tcPr marL="7527" marR="7527" marT="7527" marB="0" anchor="b"/>
                </a:tc>
                <a:tc>
                  <a:txBody>
                    <a:bodyPr/>
                    <a:lstStyle/>
                    <a:p>
                      <a:pPr algn="l" fontAlgn="b"/>
                      <a:endParaRPr lang="en-US" sz="1100" b="0" i="0" u="none" strike="noStrike">
                        <a:solidFill>
                          <a:srgbClr val="000000"/>
                        </a:solidFill>
                        <a:effectLst/>
                        <a:latin typeface="Calibri"/>
                      </a:endParaRPr>
                    </a:p>
                  </a:txBody>
                  <a:tcPr marL="7527" marR="7527" marT="7527" marB="0" anchor="b"/>
                </a:tc>
                <a:tc>
                  <a:txBody>
                    <a:bodyPr/>
                    <a:lstStyle/>
                    <a:p>
                      <a:pPr algn="l" fontAlgn="b"/>
                      <a:endParaRPr lang="en-US" sz="1100" b="0" i="0" u="none" strike="noStrike">
                        <a:solidFill>
                          <a:srgbClr val="000000"/>
                        </a:solidFill>
                        <a:effectLst/>
                        <a:latin typeface="Calibri"/>
                      </a:endParaRPr>
                    </a:p>
                  </a:txBody>
                  <a:tcPr marL="7527" marR="7527" marT="7527" marB="0" anchor="b"/>
                </a:tc>
                <a:tc>
                  <a:txBody>
                    <a:bodyPr/>
                    <a:lstStyle/>
                    <a:p>
                      <a:pPr algn="l" fontAlgn="b"/>
                      <a:endParaRPr lang="en-US" sz="1100" b="0" i="0" u="none" strike="noStrike">
                        <a:solidFill>
                          <a:srgbClr val="000000"/>
                        </a:solidFill>
                        <a:effectLst/>
                        <a:latin typeface="Calibri"/>
                      </a:endParaRPr>
                    </a:p>
                  </a:txBody>
                  <a:tcPr marL="7527" marR="7527" marT="7527" marB="0" anchor="b"/>
                </a:tc>
                <a:tc>
                  <a:txBody>
                    <a:bodyPr/>
                    <a:lstStyle/>
                    <a:p>
                      <a:pPr algn="l" fontAlgn="b"/>
                      <a:endParaRPr lang="en-US" sz="1100" b="0" i="0" u="none" strike="noStrike">
                        <a:solidFill>
                          <a:srgbClr val="000000"/>
                        </a:solidFill>
                        <a:effectLst/>
                        <a:latin typeface="Calibri"/>
                      </a:endParaRPr>
                    </a:p>
                  </a:txBody>
                  <a:tcPr marL="7527" marR="7527" marT="7527" marB="0" anchor="b"/>
                </a:tc>
              </a:tr>
              <a:tr h="135128">
                <a:tc gridSpan="4">
                  <a:txBody>
                    <a:bodyPr/>
                    <a:lstStyle/>
                    <a:p>
                      <a:pPr algn="l" fontAlgn="b"/>
                      <a:r>
                        <a:rPr lang="en-US" sz="1100" u="none" strike="noStrike">
                          <a:effectLst/>
                        </a:rPr>
                        <a:t>The average assessment change was applied to the neighborhood as a whole.</a:t>
                      </a:r>
                      <a:endParaRPr lang="en-US" sz="1100" b="0" i="0" u="none" strike="noStrike">
                        <a:solidFill>
                          <a:srgbClr val="000000"/>
                        </a:solidFill>
                        <a:effectLst/>
                        <a:latin typeface="Calibri"/>
                      </a:endParaRPr>
                    </a:p>
                  </a:txBody>
                  <a:tcPr marL="7527" marR="7527" marT="7527" marB="0" anchor="b"/>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endParaRPr lang="en-US" sz="1100" b="0" i="0" u="none" strike="noStrike">
                        <a:solidFill>
                          <a:srgbClr val="000000"/>
                        </a:solidFill>
                        <a:effectLst/>
                        <a:latin typeface="Calibri"/>
                      </a:endParaRPr>
                    </a:p>
                  </a:txBody>
                  <a:tcPr marL="7527" marR="7527" marT="7527" marB="0" anchor="b"/>
                </a:tc>
                <a:tc>
                  <a:txBody>
                    <a:bodyPr/>
                    <a:lstStyle/>
                    <a:p>
                      <a:pPr algn="l" fontAlgn="b"/>
                      <a:endParaRPr lang="en-US" sz="1100" b="0" i="0" u="none" strike="noStrike">
                        <a:solidFill>
                          <a:srgbClr val="000000"/>
                        </a:solidFill>
                        <a:effectLst/>
                        <a:latin typeface="Calibri"/>
                      </a:endParaRPr>
                    </a:p>
                  </a:txBody>
                  <a:tcPr marL="7527" marR="7527" marT="7527" marB="0" anchor="b"/>
                </a:tc>
                <a:tc>
                  <a:txBody>
                    <a:bodyPr/>
                    <a:lstStyle/>
                    <a:p>
                      <a:pPr algn="l" fontAlgn="b"/>
                      <a:endParaRPr lang="en-US" sz="1100" b="0" i="0" u="none" strike="noStrike">
                        <a:solidFill>
                          <a:srgbClr val="000000"/>
                        </a:solidFill>
                        <a:effectLst/>
                        <a:latin typeface="Calibri"/>
                      </a:endParaRPr>
                    </a:p>
                  </a:txBody>
                  <a:tcPr marL="7527" marR="7527" marT="7527" marB="0" anchor="b"/>
                </a:tc>
                <a:tc>
                  <a:txBody>
                    <a:bodyPr/>
                    <a:lstStyle/>
                    <a:p>
                      <a:pPr algn="l" fontAlgn="b"/>
                      <a:endParaRPr lang="en-US" sz="1100" b="0" i="0" u="none" strike="noStrike">
                        <a:solidFill>
                          <a:srgbClr val="000000"/>
                        </a:solidFill>
                        <a:effectLst/>
                        <a:latin typeface="Calibri"/>
                      </a:endParaRPr>
                    </a:p>
                  </a:txBody>
                  <a:tcPr marL="7527" marR="7527" marT="7527" marB="0" anchor="b"/>
                </a:tc>
              </a:tr>
              <a:tr h="135128">
                <a:tc>
                  <a:txBody>
                    <a:bodyPr/>
                    <a:lstStyle/>
                    <a:p>
                      <a:pPr algn="l" fontAlgn="b"/>
                      <a:endParaRPr lang="en-US" sz="1100" b="0" i="0" u="none" strike="noStrike">
                        <a:solidFill>
                          <a:srgbClr val="000000"/>
                        </a:solidFill>
                        <a:effectLst/>
                        <a:latin typeface="Calibri"/>
                      </a:endParaRPr>
                    </a:p>
                  </a:txBody>
                  <a:tcPr marL="7527" marR="7527" marT="7527" marB="0" anchor="b"/>
                </a:tc>
                <a:tc>
                  <a:txBody>
                    <a:bodyPr/>
                    <a:lstStyle/>
                    <a:p>
                      <a:pPr algn="l" fontAlgn="b"/>
                      <a:endParaRPr lang="en-US" sz="1100" b="0" i="0" u="none" strike="noStrike">
                        <a:solidFill>
                          <a:srgbClr val="000000"/>
                        </a:solidFill>
                        <a:effectLst/>
                        <a:latin typeface="Calibri"/>
                      </a:endParaRPr>
                    </a:p>
                  </a:txBody>
                  <a:tcPr marL="7527" marR="7527" marT="7527" marB="0" anchor="b"/>
                </a:tc>
                <a:tc>
                  <a:txBody>
                    <a:bodyPr/>
                    <a:lstStyle/>
                    <a:p>
                      <a:pPr algn="l" fontAlgn="b"/>
                      <a:endParaRPr lang="en-US" sz="1100" b="0" i="0" u="none" strike="noStrike">
                        <a:solidFill>
                          <a:srgbClr val="000000"/>
                        </a:solidFill>
                        <a:effectLst/>
                        <a:latin typeface="Calibri"/>
                      </a:endParaRPr>
                    </a:p>
                  </a:txBody>
                  <a:tcPr marL="7527" marR="7527" marT="7527" marB="0" anchor="b"/>
                </a:tc>
                <a:tc>
                  <a:txBody>
                    <a:bodyPr/>
                    <a:lstStyle/>
                    <a:p>
                      <a:pPr algn="l" fontAlgn="b"/>
                      <a:endParaRPr lang="en-US" sz="1100" b="0" i="0" u="none" strike="noStrike">
                        <a:solidFill>
                          <a:srgbClr val="000000"/>
                        </a:solidFill>
                        <a:effectLst/>
                        <a:latin typeface="Calibri"/>
                      </a:endParaRPr>
                    </a:p>
                  </a:txBody>
                  <a:tcPr marL="7527" marR="7527" marT="7527" marB="0" anchor="b"/>
                </a:tc>
                <a:tc>
                  <a:txBody>
                    <a:bodyPr/>
                    <a:lstStyle/>
                    <a:p>
                      <a:pPr algn="l" fontAlgn="b"/>
                      <a:endParaRPr lang="en-US" sz="1100" b="0" i="0" u="none" strike="noStrike" dirty="0">
                        <a:solidFill>
                          <a:srgbClr val="000000"/>
                        </a:solidFill>
                        <a:effectLst/>
                        <a:latin typeface="Calibri"/>
                      </a:endParaRPr>
                    </a:p>
                  </a:txBody>
                  <a:tcPr marL="7527" marR="7527" marT="7527" marB="0" anchor="b"/>
                </a:tc>
                <a:tc>
                  <a:txBody>
                    <a:bodyPr/>
                    <a:lstStyle/>
                    <a:p>
                      <a:pPr algn="l" fontAlgn="b"/>
                      <a:endParaRPr lang="en-US" sz="1100" b="0" i="0" u="none" strike="noStrike">
                        <a:solidFill>
                          <a:srgbClr val="000000"/>
                        </a:solidFill>
                        <a:effectLst/>
                        <a:latin typeface="Calibri"/>
                      </a:endParaRPr>
                    </a:p>
                  </a:txBody>
                  <a:tcPr marL="7527" marR="7527" marT="7527" marB="0" anchor="b"/>
                </a:tc>
                <a:tc>
                  <a:txBody>
                    <a:bodyPr/>
                    <a:lstStyle/>
                    <a:p>
                      <a:pPr algn="l" fontAlgn="b"/>
                      <a:endParaRPr lang="en-US" sz="1100" b="0" i="0" u="none" strike="noStrike">
                        <a:solidFill>
                          <a:srgbClr val="000000"/>
                        </a:solidFill>
                        <a:effectLst/>
                        <a:latin typeface="Calibri"/>
                      </a:endParaRPr>
                    </a:p>
                  </a:txBody>
                  <a:tcPr marL="7527" marR="7527" marT="7527" marB="0" anchor="b"/>
                </a:tc>
                <a:tc>
                  <a:txBody>
                    <a:bodyPr/>
                    <a:lstStyle/>
                    <a:p>
                      <a:pPr algn="l" fontAlgn="b"/>
                      <a:endParaRPr lang="en-US" sz="1100" b="0" i="0" u="none" strike="noStrike" dirty="0">
                        <a:solidFill>
                          <a:srgbClr val="000000"/>
                        </a:solidFill>
                        <a:effectLst/>
                        <a:latin typeface="Calibri"/>
                      </a:endParaRPr>
                    </a:p>
                  </a:txBody>
                  <a:tcPr marL="7527" marR="7527" marT="7527" marB="0" anchor="b"/>
                </a:tc>
              </a:tr>
            </a:tbl>
          </a:graphicData>
        </a:graphic>
      </p:graphicFrame>
    </p:spTree>
    <p:extLst>
      <p:ext uri="{BB962C8B-B14F-4D97-AF65-F5344CB8AC3E}">
        <p14:creationId xmlns:p14="http://schemas.microsoft.com/office/powerpoint/2010/main" val="1267144074"/>
      </p:ext>
    </p:extLst>
  </p:cSld>
  <p:clrMapOvr>
    <a:masterClrMapping/>
  </p:clrMapOvr>
  <p:transition spd="med">
    <p:pull dir="u"/>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405825"/>
            <a:ext cx="9144000" cy="584775"/>
          </a:xfrm>
          <a:prstGeom prst="rect">
            <a:avLst/>
          </a:prstGeom>
          <a:noFill/>
        </p:spPr>
        <p:txBody>
          <a:bodyPr wrap="square" rtlCol="0">
            <a:spAutoFit/>
          </a:bodyPr>
          <a:lstStyle/>
          <a:p>
            <a:pPr algn="ctr"/>
            <a:r>
              <a:rPr lang="en-US" sz="3200" dirty="0" smtClean="0"/>
              <a:t>How Assessments Are </a:t>
            </a:r>
            <a:r>
              <a:rPr lang="en-US" sz="3200" b="1" dirty="0" smtClean="0">
                <a:solidFill>
                  <a:srgbClr val="FF0000"/>
                </a:solidFill>
              </a:rPr>
              <a:t>NOT</a:t>
            </a:r>
            <a:r>
              <a:rPr lang="en-US" sz="3200" dirty="0" smtClean="0"/>
              <a:t> FORMULATED</a:t>
            </a:r>
            <a:endParaRPr lang="en-US" sz="3200" dirty="0"/>
          </a:p>
        </p:txBody>
      </p:sp>
      <p:sp>
        <p:nvSpPr>
          <p:cNvPr id="4" name="Slide Number Placeholder 3"/>
          <p:cNvSpPr>
            <a:spLocks noGrp="1"/>
          </p:cNvSpPr>
          <p:nvPr>
            <p:ph type="sldNum" sz="quarter" idx="12"/>
          </p:nvPr>
        </p:nvSpPr>
        <p:spPr/>
        <p:txBody>
          <a:bodyPr/>
          <a:lstStyle/>
          <a:p>
            <a:fld id="{7035B472-F28C-46A2-9CA4-17A72E17B526}" type="slidenum">
              <a:rPr lang="en-US" smtClean="0"/>
              <a:pPr/>
              <a:t>23</a:t>
            </a:fld>
            <a:endParaRPr lang="en-US"/>
          </a:p>
        </p:txBody>
      </p:sp>
      <p:graphicFrame>
        <p:nvGraphicFramePr>
          <p:cNvPr id="6" name="Table 5"/>
          <p:cNvGraphicFramePr>
            <a:graphicFrameLocks noGrp="1"/>
          </p:cNvGraphicFramePr>
          <p:nvPr>
            <p:extLst>
              <p:ext uri="{D42A27DB-BD31-4B8C-83A1-F6EECF244321}">
                <p14:modId xmlns:p14="http://schemas.microsoft.com/office/powerpoint/2010/main" val="876240824"/>
              </p:ext>
            </p:extLst>
          </p:nvPr>
        </p:nvGraphicFramePr>
        <p:xfrm>
          <a:off x="313593" y="990600"/>
          <a:ext cx="8678007" cy="5293084"/>
        </p:xfrm>
        <a:graphic>
          <a:graphicData uri="http://schemas.openxmlformats.org/drawingml/2006/table">
            <a:tbl>
              <a:tblPr>
                <a:tableStyleId>{5C22544A-7EE6-4342-B048-85BDC9FD1C3A}</a:tableStyleId>
              </a:tblPr>
              <a:tblGrid>
                <a:gridCol w="980857"/>
                <a:gridCol w="738069"/>
                <a:gridCol w="854607"/>
                <a:gridCol w="1038336"/>
                <a:gridCol w="1149188"/>
                <a:gridCol w="1100631"/>
                <a:gridCol w="987330"/>
                <a:gridCol w="1052074"/>
                <a:gridCol w="776915"/>
              </a:tblGrid>
              <a:tr h="276214">
                <a:tc gridSpan="3">
                  <a:txBody>
                    <a:bodyPr/>
                    <a:lstStyle/>
                    <a:p>
                      <a:pPr algn="l" fontAlgn="b"/>
                      <a:r>
                        <a:rPr lang="en-US" sz="800" u="none" strike="noStrike" dirty="0">
                          <a:effectLst/>
                        </a:rPr>
                        <a:t>How Assessments Are NOT Formulated</a:t>
                      </a:r>
                      <a:endParaRPr lang="en-US" sz="800" b="0" i="0" u="none" strike="noStrike" dirty="0">
                        <a:solidFill>
                          <a:srgbClr val="000000"/>
                        </a:solidFill>
                        <a:effectLst/>
                        <a:latin typeface="Calibri"/>
                      </a:endParaRPr>
                    </a:p>
                  </a:txBody>
                  <a:tcPr marL="5612" marR="5612" marT="5612" marB="0" anchor="b"/>
                </a:tc>
                <a:tc hMerge="1">
                  <a:txBody>
                    <a:bodyPr/>
                    <a:lstStyle/>
                    <a:p>
                      <a:endParaRPr lang="en-US"/>
                    </a:p>
                  </a:txBody>
                  <a:tcPr/>
                </a:tc>
                <a:tc hMerge="1">
                  <a:txBody>
                    <a:bodyPr/>
                    <a:lstStyle/>
                    <a:p>
                      <a:endParaRPr lang="en-US"/>
                    </a:p>
                  </a:txBody>
                  <a:tcPr/>
                </a:tc>
                <a:tc>
                  <a:txBody>
                    <a:bodyPr/>
                    <a:lstStyle/>
                    <a:p>
                      <a:pPr algn="l" fontAlgn="b"/>
                      <a:endParaRPr lang="en-US" sz="800" b="0" i="0" u="none" strike="noStrike">
                        <a:solidFill>
                          <a:srgbClr val="000000"/>
                        </a:solidFill>
                        <a:effectLst/>
                        <a:latin typeface="Calibri"/>
                      </a:endParaRPr>
                    </a:p>
                  </a:txBody>
                  <a:tcPr marL="5612" marR="5612" marT="5612" marB="0" anchor="b"/>
                </a:tc>
                <a:tc>
                  <a:txBody>
                    <a:bodyPr/>
                    <a:lstStyle/>
                    <a:p>
                      <a:pPr algn="l" fontAlgn="b"/>
                      <a:endParaRPr lang="en-US" sz="800" b="0" i="0" u="none" strike="noStrike">
                        <a:solidFill>
                          <a:srgbClr val="000000"/>
                        </a:solidFill>
                        <a:effectLst/>
                        <a:latin typeface="Calibri"/>
                      </a:endParaRPr>
                    </a:p>
                  </a:txBody>
                  <a:tcPr marL="5612" marR="5612" marT="5612" marB="0" anchor="b"/>
                </a:tc>
                <a:tc>
                  <a:txBody>
                    <a:bodyPr/>
                    <a:lstStyle/>
                    <a:p>
                      <a:pPr algn="l" fontAlgn="b"/>
                      <a:endParaRPr lang="en-US" sz="800" b="0" i="0" u="none" strike="noStrike">
                        <a:solidFill>
                          <a:srgbClr val="000000"/>
                        </a:solidFill>
                        <a:effectLst/>
                        <a:latin typeface="Calibri"/>
                      </a:endParaRPr>
                    </a:p>
                  </a:txBody>
                  <a:tcPr marL="5612" marR="5612" marT="5612" marB="0" anchor="b"/>
                </a:tc>
                <a:tc>
                  <a:txBody>
                    <a:bodyPr/>
                    <a:lstStyle/>
                    <a:p>
                      <a:pPr algn="l" fontAlgn="b"/>
                      <a:endParaRPr lang="en-US" sz="800" b="0" i="0" u="none" strike="noStrike">
                        <a:solidFill>
                          <a:srgbClr val="000000"/>
                        </a:solidFill>
                        <a:effectLst/>
                        <a:latin typeface="Calibri"/>
                      </a:endParaRPr>
                    </a:p>
                  </a:txBody>
                  <a:tcPr marL="5612" marR="5612" marT="5612" marB="0" anchor="b"/>
                </a:tc>
                <a:tc>
                  <a:txBody>
                    <a:bodyPr/>
                    <a:lstStyle/>
                    <a:p>
                      <a:pPr algn="l" fontAlgn="b"/>
                      <a:endParaRPr lang="en-US" sz="800" b="0" i="0" u="none" strike="noStrike">
                        <a:solidFill>
                          <a:srgbClr val="000000"/>
                        </a:solidFill>
                        <a:effectLst/>
                        <a:latin typeface="Calibri"/>
                      </a:endParaRPr>
                    </a:p>
                  </a:txBody>
                  <a:tcPr marL="5612" marR="5612" marT="5612" marB="0" anchor="b"/>
                </a:tc>
                <a:tc>
                  <a:txBody>
                    <a:bodyPr/>
                    <a:lstStyle/>
                    <a:p>
                      <a:pPr algn="l" fontAlgn="b"/>
                      <a:endParaRPr lang="en-US" sz="800" b="0" i="0" u="none" strike="noStrike">
                        <a:solidFill>
                          <a:srgbClr val="000000"/>
                        </a:solidFill>
                        <a:effectLst/>
                        <a:latin typeface="Calibri"/>
                      </a:endParaRPr>
                    </a:p>
                  </a:txBody>
                  <a:tcPr marL="5612" marR="5612" marT="5612" marB="0" anchor="b"/>
                </a:tc>
              </a:tr>
              <a:tr h="147314">
                <a:tc>
                  <a:txBody>
                    <a:bodyPr/>
                    <a:lstStyle/>
                    <a:p>
                      <a:pPr algn="l" fontAlgn="b"/>
                      <a:endParaRPr lang="en-US" sz="800" b="0" i="0" u="none" strike="noStrike">
                        <a:solidFill>
                          <a:srgbClr val="000000"/>
                        </a:solidFill>
                        <a:effectLst/>
                        <a:latin typeface="Calibri"/>
                      </a:endParaRPr>
                    </a:p>
                  </a:txBody>
                  <a:tcPr marL="5612" marR="5612" marT="5612" marB="0" anchor="b"/>
                </a:tc>
                <a:tc>
                  <a:txBody>
                    <a:bodyPr/>
                    <a:lstStyle/>
                    <a:p>
                      <a:pPr algn="l" fontAlgn="b"/>
                      <a:endParaRPr lang="en-US" sz="800" b="0" i="0" u="none" strike="noStrike">
                        <a:solidFill>
                          <a:srgbClr val="000000"/>
                        </a:solidFill>
                        <a:effectLst/>
                        <a:latin typeface="Calibri"/>
                      </a:endParaRPr>
                    </a:p>
                  </a:txBody>
                  <a:tcPr marL="5612" marR="5612" marT="5612" marB="0" anchor="b"/>
                </a:tc>
                <a:tc>
                  <a:txBody>
                    <a:bodyPr/>
                    <a:lstStyle/>
                    <a:p>
                      <a:pPr algn="l" fontAlgn="b"/>
                      <a:endParaRPr lang="en-US" sz="800" b="0" i="0" u="none" strike="noStrike">
                        <a:solidFill>
                          <a:srgbClr val="000000"/>
                        </a:solidFill>
                        <a:effectLst/>
                        <a:latin typeface="Calibri"/>
                      </a:endParaRPr>
                    </a:p>
                  </a:txBody>
                  <a:tcPr marL="5612" marR="5612" marT="5612" marB="0" anchor="b"/>
                </a:tc>
                <a:tc>
                  <a:txBody>
                    <a:bodyPr/>
                    <a:lstStyle/>
                    <a:p>
                      <a:pPr algn="l" fontAlgn="b"/>
                      <a:endParaRPr lang="en-US" sz="800" b="0" i="0" u="none" strike="noStrike">
                        <a:solidFill>
                          <a:srgbClr val="000000"/>
                        </a:solidFill>
                        <a:effectLst/>
                        <a:latin typeface="Calibri"/>
                      </a:endParaRPr>
                    </a:p>
                  </a:txBody>
                  <a:tcPr marL="5612" marR="5612" marT="5612" marB="0" anchor="b"/>
                </a:tc>
                <a:tc>
                  <a:txBody>
                    <a:bodyPr/>
                    <a:lstStyle/>
                    <a:p>
                      <a:pPr algn="l" fontAlgn="b"/>
                      <a:endParaRPr lang="en-US" sz="800" b="0" i="0" u="none" strike="noStrike">
                        <a:solidFill>
                          <a:srgbClr val="000000"/>
                        </a:solidFill>
                        <a:effectLst/>
                        <a:latin typeface="Calibri"/>
                      </a:endParaRPr>
                    </a:p>
                  </a:txBody>
                  <a:tcPr marL="5612" marR="5612" marT="5612" marB="0" anchor="b"/>
                </a:tc>
                <a:tc>
                  <a:txBody>
                    <a:bodyPr/>
                    <a:lstStyle/>
                    <a:p>
                      <a:pPr algn="l" fontAlgn="b"/>
                      <a:endParaRPr lang="en-US" sz="800" b="0" i="0" u="none" strike="noStrike">
                        <a:solidFill>
                          <a:srgbClr val="000000"/>
                        </a:solidFill>
                        <a:effectLst/>
                        <a:latin typeface="Calibri"/>
                      </a:endParaRPr>
                    </a:p>
                  </a:txBody>
                  <a:tcPr marL="5612" marR="5612" marT="5612" marB="0" anchor="b"/>
                </a:tc>
                <a:tc>
                  <a:txBody>
                    <a:bodyPr/>
                    <a:lstStyle/>
                    <a:p>
                      <a:pPr algn="l" fontAlgn="b"/>
                      <a:endParaRPr lang="en-US" sz="800" b="0" i="0" u="none" strike="noStrike">
                        <a:solidFill>
                          <a:srgbClr val="000000"/>
                        </a:solidFill>
                        <a:effectLst/>
                        <a:latin typeface="Calibri"/>
                      </a:endParaRPr>
                    </a:p>
                  </a:txBody>
                  <a:tcPr marL="5612" marR="5612" marT="5612" marB="0" anchor="b"/>
                </a:tc>
                <a:tc>
                  <a:txBody>
                    <a:bodyPr/>
                    <a:lstStyle/>
                    <a:p>
                      <a:pPr algn="l" fontAlgn="b"/>
                      <a:endParaRPr lang="en-US" sz="800" b="0" i="0" u="none" strike="noStrike">
                        <a:solidFill>
                          <a:srgbClr val="000000"/>
                        </a:solidFill>
                        <a:effectLst/>
                        <a:latin typeface="Calibri"/>
                      </a:endParaRPr>
                    </a:p>
                  </a:txBody>
                  <a:tcPr marL="5612" marR="5612" marT="5612" marB="0" anchor="b"/>
                </a:tc>
                <a:tc>
                  <a:txBody>
                    <a:bodyPr/>
                    <a:lstStyle/>
                    <a:p>
                      <a:pPr algn="l" fontAlgn="b"/>
                      <a:endParaRPr lang="en-US" sz="800" b="0" i="0" u="none" strike="noStrike">
                        <a:solidFill>
                          <a:srgbClr val="000000"/>
                        </a:solidFill>
                        <a:effectLst/>
                        <a:latin typeface="Calibri"/>
                      </a:endParaRPr>
                    </a:p>
                  </a:txBody>
                  <a:tcPr marL="5612" marR="5612" marT="5612" marB="0" anchor="b"/>
                </a:tc>
              </a:tr>
              <a:tr h="276214">
                <a:tc>
                  <a:txBody>
                    <a:bodyPr/>
                    <a:lstStyle/>
                    <a:p>
                      <a:pPr algn="ctr" fontAlgn="b"/>
                      <a:r>
                        <a:rPr lang="en-US" sz="800" u="none" strike="noStrike">
                          <a:effectLst/>
                        </a:rPr>
                        <a:t>Parcel Number</a:t>
                      </a:r>
                      <a:endParaRPr lang="en-US" sz="800" b="0" i="0" u="none" strike="noStrike">
                        <a:solidFill>
                          <a:srgbClr val="000000"/>
                        </a:solidFill>
                        <a:effectLst/>
                        <a:latin typeface="Calibri"/>
                      </a:endParaRPr>
                    </a:p>
                  </a:txBody>
                  <a:tcPr marL="5612" marR="5612" marT="5612" marB="0" anchor="b"/>
                </a:tc>
                <a:tc>
                  <a:txBody>
                    <a:bodyPr/>
                    <a:lstStyle/>
                    <a:p>
                      <a:pPr algn="ctr" fontAlgn="b"/>
                      <a:r>
                        <a:rPr lang="en-US" sz="800" u="none" strike="noStrike">
                          <a:effectLst/>
                        </a:rPr>
                        <a:t>Sale Date</a:t>
                      </a:r>
                      <a:endParaRPr lang="en-US" sz="800" b="0" i="0" u="none" strike="noStrike">
                        <a:solidFill>
                          <a:srgbClr val="000000"/>
                        </a:solidFill>
                        <a:effectLst/>
                        <a:latin typeface="Calibri"/>
                      </a:endParaRPr>
                    </a:p>
                  </a:txBody>
                  <a:tcPr marL="5612" marR="5612" marT="5612" marB="0" anchor="b"/>
                </a:tc>
                <a:tc>
                  <a:txBody>
                    <a:bodyPr/>
                    <a:lstStyle/>
                    <a:p>
                      <a:pPr algn="ctr" fontAlgn="b"/>
                      <a:r>
                        <a:rPr lang="en-US" sz="800" u="none" strike="noStrike">
                          <a:effectLst/>
                        </a:rPr>
                        <a:t>Sale Type</a:t>
                      </a:r>
                      <a:endParaRPr lang="en-US" sz="800" b="0" i="0" u="none" strike="noStrike">
                        <a:solidFill>
                          <a:srgbClr val="000000"/>
                        </a:solidFill>
                        <a:effectLst/>
                        <a:latin typeface="Calibri"/>
                      </a:endParaRPr>
                    </a:p>
                  </a:txBody>
                  <a:tcPr marL="5612" marR="5612" marT="5612" marB="0" anchor="b"/>
                </a:tc>
                <a:tc>
                  <a:txBody>
                    <a:bodyPr/>
                    <a:lstStyle/>
                    <a:p>
                      <a:pPr algn="ctr" fontAlgn="b"/>
                      <a:r>
                        <a:rPr lang="en-US" sz="800" u="none" strike="noStrike">
                          <a:effectLst/>
                        </a:rPr>
                        <a:t>Nghbd</a:t>
                      </a:r>
                      <a:endParaRPr lang="en-US" sz="800" b="0" i="0" u="none" strike="noStrike">
                        <a:solidFill>
                          <a:srgbClr val="000000"/>
                        </a:solidFill>
                        <a:effectLst/>
                        <a:latin typeface="Calibri"/>
                      </a:endParaRPr>
                    </a:p>
                  </a:txBody>
                  <a:tcPr marL="5612" marR="5612" marT="5612" marB="0" anchor="b"/>
                </a:tc>
                <a:tc>
                  <a:txBody>
                    <a:bodyPr/>
                    <a:lstStyle/>
                    <a:p>
                      <a:pPr algn="ctr" fontAlgn="b"/>
                      <a:r>
                        <a:rPr lang="en-US" sz="800" u="none" strike="noStrike">
                          <a:effectLst/>
                        </a:rPr>
                        <a:t>Sale Price</a:t>
                      </a:r>
                      <a:endParaRPr lang="en-US" sz="800" b="0" i="0" u="none" strike="noStrike">
                        <a:solidFill>
                          <a:srgbClr val="000000"/>
                        </a:solidFill>
                        <a:effectLst/>
                        <a:latin typeface="Calibri"/>
                      </a:endParaRPr>
                    </a:p>
                  </a:txBody>
                  <a:tcPr marL="5612" marR="5612" marT="5612" marB="0" anchor="b"/>
                </a:tc>
                <a:tc>
                  <a:txBody>
                    <a:bodyPr/>
                    <a:lstStyle/>
                    <a:p>
                      <a:pPr algn="ctr" fontAlgn="b"/>
                      <a:r>
                        <a:rPr lang="en-US" sz="800" u="none" strike="noStrike">
                          <a:effectLst/>
                        </a:rPr>
                        <a:t>2012 Assessed</a:t>
                      </a:r>
                      <a:endParaRPr lang="en-US" sz="800" b="0" i="0" u="none" strike="noStrike">
                        <a:solidFill>
                          <a:srgbClr val="000000"/>
                        </a:solidFill>
                        <a:effectLst/>
                        <a:latin typeface="Calibri"/>
                      </a:endParaRPr>
                    </a:p>
                  </a:txBody>
                  <a:tcPr marL="5612" marR="5612" marT="5612" marB="0" anchor="b"/>
                </a:tc>
                <a:tc>
                  <a:txBody>
                    <a:bodyPr/>
                    <a:lstStyle/>
                    <a:p>
                      <a:pPr algn="ctr" fontAlgn="b"/>
                      <a:r>
                        <a:rPr lang="en-US" sz="800" u="none" strike="noStrike">
                          <a:effectLst/>
                        </a:rPr>
                        <a:t>Ratio</a:t>
                      </a:r>
                      <a:endParaRPr lang="en-US" sz="800" b="0" i="0" u="none" strike="noStrike">
                        <a:solidFill>
                          <a:srgbClr val="000000"/>
                        </a:solidFill>
                        <a:effectLst/>
                        <a:latin typeface="Calibri"/>
                      </a:endParaRPr>
                    </a:p>
                  </a:txBody>
                  <a:tcPr marL="5612" marR="5612" marT="5612" marB="0" anchor="b"/>
                </a:tc>
                <a:tc>
                  <a:txBody>
                    <a:bodyPr/>
                    <a:lstStyle/>
                    <a:p>
                      <a:pPr algn="ctr" fontAlgn="b"/>
                      <a:r>
                        <a:rPr lang="en-US" sz="800" u="none" strike="noStrike">
                          <a:effectLst/>
                        </a:rPr>
                        <a:t>2013 Assessed</a:t>
                      </a:r>
                      <a:endParaRPr lang="en-US" sz="800" b="0" i="0" u="none" strike="noStrike">
                        <a:solidFill>
                          <a:srgbClr val="000000"/>
                        </a:solidFill>
                        <a:effectLst/>
                        <a:latin typeface="Calibri"/>
                      </a:endParaRPr>
                    </a:p>
                  </a:txBody>
                  <a:tcPr marL="5612" marR="5612" marT="5612" marB="0" anchor="b"/>
                </a:tc>
                <a:tc>
                  <a:txBody>
                    <a:bodyPr/>
                    <a:lstStyle/>
                    <a:p>
                      <a:pPr algn="ctr" fontAlgn="b"/>
                      <a:r>
                        <a:rPr lang="en-US" sz="800" u="none" strike="noStrike">
                          <a:effectLst/>
                        </a:rPr>
                        <a:t>% Change</a:t>
                      </a:r>
                      <a:endParaRPr lang="en-US" sz="800" b="0" i="0" u="none" strike="noStrike">
                        <a:solidFill>
                          <a:srgbClr val="000000"/>
                        </a:solidFill>
                        <a:effectLst/>
                        <a:latin typeface="Calibri"/>
                      </a:endParaRPr>
                    </a:p>
                  </a:txBody>
                  <a:tcPr marL="5612" marR="5612" marT="5612" marB="0" anchor="b"/>
                </a:tc>
              </a:tr>
              <a:tr h="138458">
                <a:tc>
                  <a:txBody>
                    <a:bodyPr/>
                    <a:lstStyle/>
                    <a:p>
                      <a:pPr algn="ctr" fontAlgn="b"/>
                      <a:r>
                        <a:rPr lang="en-US" sz="800" u="none" strike="noStrike">
                          <a:effectLst/>
                        </a:rPr>
                        <a:t> </a:t>
                      </a:r>
                      <a:endParaRPr lang="en-US" sz="800" b="0" i="0" u="none" strike="noStrike">
                        <a:solidFill>
                          <a:srgbClr val="000000"/>
                        </a:solidFill>
                        <a:effectLst/>
                        <a:latin typeface="Calibri"/>
                      </a:endParaRPr>
                    </a:p>
                  </a:txBody>
                  <a:tcPr marL="5612" marR="5612" marT="5612" marB="0" anchor="b"/>
                </a:tc>
                <a:tc>
                  <a:txBody>
                    <a:bodyPr/>
                    <a:lstStyle/>
                    <a:p>
                      <a:pPr algn="ctr" fontAlgn="b"/>
                      <a:r>
                        <a:rPr lang="en-US" sz="800" u="none" strike="noStrike">
                          <a:effectLst/>
                        </a:rPr>
                        <a:t> </a:t>
                      </a:r>
                      <a:endParaRPr lang="en-US" sz="800" b="0" i="0" u="none" strike="noStrike">
                        <a:solidFill>
                          <a:srgbClr val="000000"/>
                        </a:solidFill>
                        <a:effectLst/>
                        <a:latin typeface="Calibri"/>
                      </a:endParaRPr>
                    </a:p>
                  </a:txBody>
                  <a:tcPr marL="5612" marR="5612" marT="5612" marB="0" anchor="b"/>
                </a:tc>
                <a:tc>
                  <a:txBody>
                    <a:bodyPr/>
                    <a:lstStyle/>
                    <a:p>
                      <a:pPr algn="ctr" fontAlgn="b"/>
                      <a:r>
                        <a:rPr lang="en-US" sz="800" u="none" strike="noStrike">
                          <a:effectLst/>
                        </a:rPr>
                        <a:t> </a:t>
                      </a:r>
                      <a:endParaRPr lang="en-US" sz="800" b="0" i="0" u="none" strike="noStrike">
                        <a:solidFill>
                          <a:srgbClr val="000000"/>
                        </a:solidFill>
                        <a:effectLst/>
                        <a:latin typeface="Calibri"/>
                      </a:endParaRPr>
                    </a:p>
                  </a:txBody>
                  <a:tcPr marL="5612" marR="5612" marT="5612" marB="0" anchor="b"/>
                </a:tc>
                <a:tc>
                  <a:txBody>
                    <a:bodyPr/>
                    <a:lstStyle/>
                    <a:p>
                      <a:pPr algn="ctr" fontAlgn="b"/>
                      <a:r>
                        <a:rPr lang="en-US" sz="800" u="none" strike="noStrike">
                          <a:effectLst/>
                        </a:rPr>
                        <a:t> </a:t>
                      </a:r>
                      <a:endParaRPr lang="en-US" sz="800" b="0" i="0" u="none" strike="noStrike">
                        <a:solidFill>
                          <a:srgbClr val="000000"/>
                        </a:solidFill>
                        <a:effectLst/>
                        <a:latin typeface="Calibri"/>
                      </a:endParaRPr>
                    </a:p>
                  </a:txBody>
                  <a:tcPr marL="5612" marR="5612" marT="5612" marB="0" anchor="b"/>
                </a:tc>
                <a:tc>
                  <a:txBody>
                    <a:bodyPr/>
                    <a:lstStyle/>
                    <a:p>
                      <a:pPr algn="ctr" fontAlgn="b"/>
                      <a:r>
                        <a:rPr lang="en-US" sz="800" u="none" strike="noStrike">
                          <a:effectLst/>
                        </a:rPr>
                        <a:t> </a:t>
                      </a:r>
                      <a:endParaRPr lang="en-US" sz="800" b="0" i="0" u="none" strike="noStrike">
                        <a:solidFill>
                          <a:srgbClr val="000000"/>
                        </a:solidFill>
                        <a:effectLst/>
                        <a:latin typeface="Calibri"/>
                      </a:endParaRPr>
                    </a:p>
                  </a:txBody>
                  <a:tcPr marL="5612" marR="5612" marT="5612" marB="0" anchor="b"/>
                </a:tc>
                <a:tc>
                  <a:txBody>
                    <a:bodyPr/>
                    <a:lstStyle/>
                    <a:p>
                      <a:pPr algn="ctr" fontAlgn="b"/>
                      <a:r>
                        <a:rPr lang="en-US" sz="800" u="none" strike="noStrike">
                          <a:effectLst/>
                        </a:rPr>
                        <a:t>Value</a:t>
                      </a:r>
                      <a:endParaRPr lang="en-US" sz="800" b="0" i="0" u="none" strike="noStrike">
                        <a:solidFill>
                          <a:srgbClr val="000000"/>
                        </a:solidFill>
                        <a:effectLst/>
                        <a:latin typeface="Calibri"/>
                      </a:endParaRPr>
                    </a:p>
                  </a:txBody>
                  <a:tcPr marL="5612" marR="5612" marT="5612" marB="0" anchor="b"/>
                </a:tc>
                <a:tc>
                  <a:txBody>
                    <a:bodyPr/>
                    <a:lstStyle/>
                    <a:p>
                      <a:pPr algn="ctr" fontAlgn="b"/>
                      <a:r>
                        <a:rPr lang="en-US" sz="800" u="none" strike="noStrike">
                          <a:effectLst/>
                        </a:rPr>
                        <a:t> </a:t>
                      </a:r>
                      <a:endParaRPr lang="en-US" sz="800" b="0" i="0" u="none" strike="noStrike">
                        <a:solidFill>
                          <a:srgbClr val="000000"/>
                        </a:solidFill>
                        <a:effectLst/>
                        <a:latin typeface="Calibri"/>
                      </a:endParaRPr>
                    </a:p>
                  </a:txBody>
                  <a:tcPr marL="5612" marR="5612" marT="5612" marB="0" anchor="b"/>
                </a:tc>
                <a:tc>
                  <a:txBody>
                    <a:bodyPr/>
                    <a:lstStyle/>
                    <a:p>
                      <a:pPr algn="ctr" fontAlgn="b"/>
                      <a:r>
                        <a:rPr lang="en-US" sz="800" u="none" strike="noStrike">
                          <a:effectLst/>
                        </a:rPr>
                        <a:t>Value</a:t>
                      </a:r>
                      <a:endParaRPr lang="en-US" sz="800" b="0" i="0" u="none" strike="noStrike">
                        <a:solidFill>
                          <a:srgbClr val="000000"/>
                        </a:solidFill>
                        <a:effectLst/>
                        <a:latin typeface="Calibri"/>
                      </a:endParaRPr>
                    </a:p>
                  </a:txBody>
                  <a:tcPr marL="5612" marR="5612" marT="5612" marB="0" anchor="b"/>
                </a:tc>
                <a:tc>
                  <a:txBody>
                    <a:bodyPr/>
                    <a:lstStyle/>
                    <a:p>
                      <a:pPr algn="l" fontAlgn="b"/>
                      <a:r>
                        <a:rPr lang="en-US" sz="800" u="none" strike="noStrike">
                          <a:effectLst/>
                        </a:rPr>
                        <a:t> </a:t>
                      </a:r>
                      <a:endParaRPr lang="en-US" sz="800" b="0" i="0" u="none" strike="noStrike">
                        <a:solidFill>
                          <a:srgbClr val="000000"/>
                        </a:solidFill>
                        <a:effectLst/>
                        <a:latin typeface="Calibri"/>
                      </a:endParaRPr>
                    </a:p>
                  </a:txBody>
                  <a:tcPr marL="5612" marR="5612" marT="5612" marB="0" anchor="b"/>
                </a:tc>
              </a:tr>
              <a:tr h="147314">
                <a:tc>
                  <a:txBody>
                    <a:bodyPr/>
                    <a:lstStyle/>
                    <a:p>
                      <a:pPr algn="ctr" fontAlgn="b"/>
                      <a:endParaRPr lang="en-US" sz="800" b="0" i="0" u="none" strike="noStrike">
                        <a:solidFill>
                          <a:srgbClr val="000000"/>
                        </a:solidFill>
                        <a:effectLst/>
                        <a:latin typeface="Calibri"/>
                      </a:endParaRPr>
                    </a:p>
                  </a:txBody>
                  <a:tcPr marL="5612" marR="5612" marT="5612" marB="0" anchor="b"/>
                </a:tc>
                <a:tc>
                  <a:txBody>
                    <a:bodyPr/>
                    <a:lstStyle/>
                    <a:p>
                      <a:pPr algn="ctr" fontAlgn="b"/>
                      <a:endParaRPr lang="en-US" sz="800" b="0" i="0" u="none" strike="noStrike">
                        <a:solidFill>
                          <a:srgbClr val="000000"/>
                        </a:solidFill>
                        <a:effectLst/>
                        <a:latin typeface="Calibri"/>
                      </a:endParaRPr>
                    </a:p>
                  </a:txBody>
                  <a:tcPr marL="5612" marR="5612" marT="5612" marB="0" anchor="b"/>
                </a:tc>
                <a:tc>
                  <a:txBody>
                    <a:bodyPr/>
                    <a:lstStyle/>
                    <a:p>
                      <a:pPr algn="ctr" fontAlgn="b"/>
                      <a:endParaRPr lang="en-US" sz="800" b="0" i="0" u="none" strike="noStrike">
                        <a:solidFill>
                          <a:srgbClr val="000000"/>
                        </a:solidFill>
                        <a:effectLst/>
                        <a:latin typeface="Calibri"/>
                      </a:endParaRPr>
                    </a:p>
                  </a:txBody>
                  <a:tcPr marL="5612" marR="5612" marT="5612" marB="0" anchor="b"/>
                </a:tc>
                <a:tc>
                  <a:txBody>
                    <a:bodyPr/>
                    <a:lstStyle/>
                    <a:p>
                      <a:pPr algn="ctr" fontAlgn="b"/>
                      <a:endParaRPr lang="en-US" sz="800" b="0" i="0" u="none" strike="noStrike">
                        <a:solidFill>
                          <a:srgbClr val="000000"/>
                        </a:solidFill>
                        <a:effectLst/>
                        <a:latin typeface="Calibri"/>
                      </a:endParaRPr>
                    </a:p>
                  </a:txBody>
                  <a:tcPr marL="5612" marR="5612" marT="5612" marB="0" anchor="b"/>
                </a:tc>
                <a:tc>
                  <a:txBody>
                    <a:bodyPr/>
                    <a:lstStyle/>
                    <a:p>
                      <a:pPr algn="ctr" fontAlgn="b"/>
                      <a:endParaRPr lang="en-US" sz="800" b="0" i="0" u="none" strike="noStrike">
                        <a:solidFill>
                          <a:srgbClr val="000000"/>
                        </a:solidFill>
                        <a:effectLst/>
                        <a:latin typeface="Calibri"/>
                      </a:endParaRPr>
                    </a:p>
                  </a:txBody>
                  <a:tcPr marL="5612" marR="5612" marT="5612" marB="0" anchor="b"/>
                </a:tc>
                <a:tc>
                  <a:txBody>
                    <a:bodyPr/>
                    <a:lstStyle/>
                    <a:p>
                      <a:pPr algn="ctr" fontAlgn="b"/>
                      <a:endParaRPr lang="en-US" sz="800" b="0" i="0" u="none" strike="noStrike">
                        <a:solidFill>
                          <a:srgbClr val="000000"/>
                        </a:solidFill>
                        <a:effectLst/>
                        <a:latin typeface="Calibri"/>
                      </a:endParaRPr>
                    </a:p>
                  </a:txBody>
                  <a:tcPr marL="5612" marR="5612" marT="5612" marB="0" anchor="b"/>
                </a:tc>
                <a:tc>
                  <a:txBody>
                    <a:bodyPr/>
                    <a:lstStyle/>
                    <a:p>
                      <a:pPr algn="ctr" fontAlgn="b"/>
                      <a:endParaRPr lang="en-US" sz="800" b="0" i="0" u="none" strike="noStrike">
                        <a:solidFill>
                          <a:srgbClr val="000000"/>
                        </a:solidFill>
                        <a:effectLst/>
                        <a:latin typeface="Calibri"/>
                      </a:endParaRPr>
                    </a:p>
                  </a:txBody>
                  <a:tcPr marL="5612" marR="5612" marT="5612" marB="0" anchor="b"/>
                </a:tc>
                <a:tc>
                  <a:txBody>
                    <a:bodyPr/>
                    <a:lstStyle/>
                    <a:p>
                      <a:pPr algn="l" fontAlgn="b"/>
                      <a:endParaRPr lang="en-US" sz="800" b="0" i="0" u="none" strike="noStrike">
                        <a:solidFill>
                          <a:srgbClr val="000000"/>
                        </a:solidFill>
                        <a:effectLst/>
                        <a:latin typeface="Calibri"/>
                      </a:endParaRPr>
                    </a:p>
                  </a:txBody>
                  <a:tcPr marL="5612" marR="5612" marT="5612" marB="0" anchor="b"/>
                </a:tc>
                <a:tc>
                  <a:txBody>
                    <a:bodyPr/>
                    <a:lstStyle/>
                    <a:p>
                      <a:pPr algn="l" fontAlgn="b"/>
                      <a:endParaRPr lang="en-US" sz="800" b="0" i="0" u="none" strike="noStrike">
                        <a:solidFill>
                          <a:srgbClr val="000000"/>
                        </a:solidFill>
                        <a:effectLst/>
                        <a:latin typeface="Calibri"/>
                      </a:endParaRPr>
                    </a:p>
                  </a:txBody>
                  <a:tcPr marL="5612" marR="5612" marT="5612" marB="0" anchor="b"/>
                </a:tc>
              </a:tr>
              <a:tr h="276214">
                <a:tc>
                  <a:txBody>
                    <a:bodyPr/>
                    <a:lstStyle/>
                    <a:p>
                      <a:pPr algn="ctr" fontAlgn="b"/>
                      <a:r>
                        <a:rPr lang="en-US" sz="800" u="none" strike="noStrike">
                          <a:effectLst/>
                        </a:rPr>
                        <a:t>19-34-103-009</a:t>
                      </a:r>
                      <a:endParaRPr lang="en-US" sz="800" b="0" i="0" u="none" strike="noStrike">
                        <a:solidFill>
                          <a:srgbClr val="000000"/>
                        </a:solidFill>
                        <a:effectLst/>
                        <a:latin typeface="Calibri"/>
                      </a:endParaRPr>
                    </a:p>
                  </a:txBody>
                  <a:tcPr marL="5612" marR="5612" marT="5612" marB="0" anchor="b"/>
                </a:tc>
                <a:tc>
                  <a:txBody>
                    <a:bodyPr/>
                    <a:lstStyle/>
                    <a:p>
                      <a:pPr algn="ctr" fontAlgn="b"/>
                      <a:r>
                        <a:rPr lang="en-US" sz="800" u="none" strike="noStrike">
                          <a:effectLst/>
                        </a:rPr>
                        <a:t>6/29/2012</a:t>
                      </a:r>
                      <a:endParaRPr lang="en-US" sz="800" b="0" i="0" u="none" strike="noStrike">
                        <a:solidFill>
                          <a:srgbClr val="000000"/>
                        </a:solidFill>
                        <a:effectLst/>
                        <a:latin typeface="Calibri"/>
                      </a:endParaRPr>
                    </a:p>
                  </a:txBody>
                  <a:tcPr marL="5612" marR="5612" marT="5612" marB="0" anchor="b"/>
                </a:tc>
                <a:tc>
                  <a:txBody>
                    <a:bodyPr/>
                    <a:lstStyle/>
                    <a:p>
                      <a:pPr algn="ctr" fontAlgn="b"/>
                      <a:r>
                        <a:rPr lang="en-US" sz="800" u="none" strike="noStrike">
                          <a:effectLst/>
                        </a:rPr>
                        <a:t>1-Valid Sale</a:t>
                      </a:r>
                      <a:endParaRPr lang="en-US" sz="800" b="0" i="0" u="none" strike="noStrike">
                        <a:solidFill>
                          <a:srgbClr val="000000"/>
                        </a:solidFill>
                        <a:effectLst/>
                        <a:latin typeface="Calibri"/>
                      </a:endParaRPr>
                    </a:p>
                  </a:txBody>
                  <a:tcPr marL="5612" marR="5612" marT="5612" marB="0" anchor="b"/>
                </a:tc>
                <a:tc>
                  <a:txBody>
                    <a:bodyPr/>
                    <a:lstStyle/>
                    <a:p>
                      <a:pPr algn="ctr" fontAlgn="b"/>
                      <a:r>
                        <a:rPr lang="en-US" sz="800" u="none" strike="noStrike">
                          <a:effectLst/>
                        </a:rPr>
                        <a:t>Westchester Village</a:t>
                      </a:r>
                      <a:endParaRPr lang="en-US" sz="800" b="0" i="0" u="none" strike="noStrike">
                        <a:solidFill>
                          <a:srgbClr val="000000"/>
                        </a:solidFill>
                        <a:effectLst/>
                        <a:latin typeface="Calibri"/>
                      </a:endParaRPr>
                    </a:p>
                  </a:txBody>
                  <a:tcPr marL="5612" marR="5612" marT="5612" marB="0" anchor="b"/>
                </a:tc>
                <a:tc>
                  <a:txBody>
                    <a:bodyPr/>
                    <a:lstStyle/>
                    <a:p>
                      <a:pPr algn="ctr" fontAlgn="b"/>
                      <a:r>
                        <a:rPr lang="en-US" sz="800" u="none" strike="noStrike" dirty="0">
                          <a:effectLst/>
                        </a:rPr>
                        <a:t> $         177,400 </a:t>
                      </a:r>
                      <a:endParaRPr lang="en-US" sz="800" b="0" i="0" u="none" strike="noStrike" dirty="0">
                        <a:solidFill>
                          <a:srgbClr val="000000"/>
                        </a:solidFill>
                        <a:effectLst/>
                        <a:latin typeface="Calibri"/>
                      </a:endParaRPr>
                    </a:p>
                  </a:txBody>
                  <a:tcPr marL="5612" marR="5612" marT="5612" marB="0" anchor="b"/>
                </a:tc>
                <a:tc>
                  <a:txBody>
                    <a:bodyPr/>
                    <a:lstStyle/>
                    <a:p>
                      <a:pPr algn="ctr" fontAlgn="b"/>
                      <a:r>
                        <a:rPr lang="en-US" sz="800" u="none" strike="noStrike" dirty="0">
                          <a:effectLst/>
                        </a:rPr>
                        <a:t>             94,460 </a:t>
                      </a:r>
                      <a:endParaRPr lang="en-US" sz="800" b="0" i="0" u="none" strike="noStrike" dirty="0">
                        <a:solidFill>
                          <a:srgbClr val="000000"/>
                        </a:solidFill>
                        <a:effectLst/>
                        <a:latin typeface="Calibri"/>
                      </a:endParaRPr>
                    </a:p>
                  </a:txBody>
                  <a:tcPr marL="5612" marR="5612" marT="5612" marB="0" anchor="b"/>
                </a:tc>
                <a:tc>
                  <a:txBody>
                    <a:bodyPr/>
                    <a:lstStyle/>
                    <a:p>
                      <a:pPr algn="ctr" fontAlgn="b"/>
                      <a:r>
                        <a:rPr lang="en-US" sz="800" u="none" strike="noStrike">
                          <a:effectLst/>
                        </a:rPr>
                        <a:t>0.5325</a:t>
                      </a:r>
                      <a:endParaRPr lang="en-US" sz="800" b="0" i="0" u="none" strike="noStrike">
                        <a:solidFill>
                          <a:srgbClr val="000000"/>
                        </a:solidFill>
                        <a:effectLst/>
                        <a:latin typeface="Calibri"/>
                      </a:endParaRPr>
                    </a:p>
                  </a:txBody>
                  <a:tcPr marL="5612" marR="5612" marT="5612" marB="0" anchor="b"/>
                </a:tc>
                <a:tc>
                  <a:txBody>
                    <a:bodyPr/>
                    <a:lstStyle/>
                    <a:p>
                      <a:pPr algn="l" fontAlgn="b"/>
                      <a:r>
                        <a:rPr lang="en-US" sz="800" u="none" strike="noStrike">
                          <a:effectLst/>
                        </a:rPr>
                        <a:t>            88,700 </a:t>
                      </a:r>
                      <a:endParaRPr lang="en-US" sz="800" b="0" i="0" u="none" strike="noStrike">
                        <a:solidFill>
                          <a:srgbClr val="000000"/>
                        </a:solidFill>
                        <a:effectLst/>
                        <a:latin typeface="Calibri"/>
                      </a:endParaRPr>
                    </a:p>
                  </a:txBody>
                  <a:tcPr marL="5612" marR="5612" marT="5612" marB="0" anchor="b"/>
                </a:tc>
                <a:tc>
                  <a:txBody>
                    <a:bodyPr/>
                    <a:lstStyle/>
                    <a:p>
                      <a:pPr algn="l" fontAlgn="b"/>
                      <a:r>
                        <a:rPr lang="en-US" sz="800" u="none" strike="noStrike">
                          <a:effectLst/>
                        </a:rPr>
                        <a:t>   (0.0610)</a:t>
                      </a:r>
                      <a:endParaRPr lang="en-US" sz="800" b="0" i="0" u="none" strike="noStrike">
                        <a:solidFill>
                          <a:srgbClr val="000000"/>
                        </a:solidFill>
                        <a:effectLst/>
                        <a:latin typeface="Calibri"/>
                      </a:endParaRPr>
                    </a:p>
                  </a:txBody>
                  <a:tcPr marL="5612" marR="5612" marT="5612" marB="0" anchor="b"/>
                </a:tc>
              </a:tr>
              <a:tr h="276214">
                <a:tc>
                  <a:txBody>
                    <a:bodyPr/>
                    <a:lstStyle/>
                    <a:p>
                      <a:pPr algn="ctr" fontAlgn="b"/>
                      <a:r>
                        <a:rPr lang="en-US" sz="800" u="none" strike="noStrike">
                          <a:effectLst/>
                        </a:rPr>
                        <a:t>19-34-103-014</a:t>
                      </a:r>
                      <a:endParaRPr lang="en-US" sz="800" b="0" i="0" u="none" strike="noStrike">
                        <a:solidFill>
                          <a:srgbClr val="000000"/>
                        </a:solidFill>
                        <a:effectLst/>
                        <a:latin typeface="Calibri"/>
                      </a:endParaRPr>
                    </a:p>
                  </a:txBody>
                  <a:tcPr marL="5612" marR="5612" marT="5612" marB="0" anchor="b"/>
                </a:tc>
                <a:tc>
                  <a:txBody>
                    <a:bodyPr/>
                    <a:lstStyle/>
                    <a:p>
                      <a:pPr algn="ctr" fontAlgn="b"/>
                      <a:r>
                        <a:rPr lang="en-US" sz="800" u="none" strike="noStrike">
                          <a:effectLst/>
                        </a:rPr>
                        <a:t>1/6/2011</a:t>
                      </a:r>
                      <a:endParaRPr lang="en-US" sz="800" b="0" i="0" u="none" strike="noStrike">
                        <a:solidFill>
                          <a:srgbClr val="000000"/>
                        </a:solidFill>
                        <a:effectLst/>
                        <a:latin typeface="Calibri"/>
                      </a:endParaRPr>
                    </a:p>
                  </a:txBody>
                  <a:tcPr marL="5612" marR="5612" marT="5612" marB="0" anchor="b"/>
                </a:tc>
                <a:tc>
                  <a:txBody>
                    <a:bodyPr/>
                    <a:lstStyle/>
                    <a:p>
                      <a:pPr algn="ctr" fontAlgn="b"/>
                      <a:r>
                        <a:rPr lang="en-US" sz="800" u="none" strike="noStrike">
                          <a:effectLst/>
                        </a:rPr>
                        <a:t>1-Valid Sale</a:t>
                      </a:r>
                      <a:endParaRPr lang="en-US" sz="800" b="0" i="0" u="none" strike="noStrike">
                        <a:solidFill>
                          <a:srgbClr val="000000"/>
                        </a:solidFill>
                        <a:effectLst/>
                        <a:latin typeface="Calibri"/>
                      </a:endParaRPr>
                    </a:p>
                  </a:txBody>
                  <a:tcPr marL="5612" marR="5612" marT="5612" marB="0" anchor="b"/>
                </a:tc>
                <a:tc>
                  <a:txBody>
                    <a:bodyPr/>
                    <a:lstStyle/>
                    <a:p>
                      <a:pPr algn="ctr" fontAlgn="b"/>
                      <a:r>
                        <a:rPr lang="en-US" sz="800" u="none" strike="noStrike">
                          <a:effectLst/>
                        </a:rPr>
                        <a:t>Westchester Village</a:t>
                      </a:r>
                      <a:endParaRPr lang="en-US" sz="800" b="0" i="0" u="none" strike="noStrike">
                        <a:solidFill>
                          <a:srgbClr val="000000"/>
                        </a:solidFill>
                        <a:effectLst/>
                        <a:latin typeface="Calibri"/>
                      </a:endParaRPr>
                    </a:p>
                  </a:txBody>
                  <a:tcPr marL="5612" marR="5612" marT="5612" marB="0" anchor="b"/>
                </a:tc>
                <a:tc>
                  <a:txBody>
                    <a:bodyPr/>
                    <a:lstStyle/>
                    <a:p>
                      <a:pPr algn="ctr" fontAlgn="b"/>
                      <a:r>
                        <a:rPr lang="en-US" sz="800" u="none" strike="noStrike">
                          <a:effectLst/>
                        </a:rPr>
                        <a:t> $         158,000 </a:t>
                      </a:r>
                      <a:endParaRPr lang="en-US" sz="800" b="0" i="0" u="none" strike="noStrike">
                        <a:solidFill>
                          <a:srgbClr val="000000"/>
                        </a:solidFill>
                        <a:effectLst/>
                        <a:latin typeface="Calibri"/>
                      </a:endParaRPr>
                    </a:p>
                  </a:txBody>
                  <a:tcPr marL="5612" marR="5612" marT="5612" marB="0" anchor="b"/>
                </a:tc>
                <a:tc>
                  <a:txBody>
                    <a:bodyPr/>
                    <a:lstStyle/>
                    <a:p>
                      <a:pPr algn="ctr" fontAlgn="b"/>
                      <a:r>
                        <a:rPr lang="en-US" sz="800" u="none" strike="noStrike">
                          <a:effectLst/>
                        </a:rPr>
                        <a:t>             96,400 </a:t>
                      </a:r>
                      <a:endParaRPr lang="en-US" sz="800" b="0" i="0" u="none" strike="noStrike">
                        <a:solidFill>
                          <a:srgbClr val="000000"/>
                        </a:solidFill>
                        <a:effectLst/>
                        <a:latin typeface="Calibri"/>
                      </a:endParaRPr>
                    </a:p>
                  </a:txBody>
                  <a:tcPr marL="5612" marR="5612" marT="5612" marB="0" anchor="b"/>
                </a:tc>
                <a:tc>
                  <a:txBody>
                    <a:bodyPr/>
                    <a:lstStyle/>
                    <a:p>
                      <a:pPr algn="ctr" fontAlgn="b"/>
                      <a:r>
                        <a:rPr lang="en-US" sz="800" u="none" strike="noStrike">
                          <a:effectLst/>
                        </a:rPr>
                        <a:t>0.6101</a:t>
                      </a:r>
                      <a:endParaRPr lang="en-US" sz="800" b="0" i="0" u="none" strike="noStrike">
                        <a:solidFill>
                          <a:srgbClr val="000000"/>
                        </a:solidFill>
                        <a:effectLst/>
                        <a:latin typeface="Calibri"/>
                      </a:endParaRPr>
                    </a:p>
                  </a:txBody>
                  <a:tcPr marL="5612" marR="5612" marT="5612" marB="0" anchor="b"/>
                </a:tc>
                <a:tc>
                  <a:txBody>
                    <a:bodyPr/>
                    <a:lstStyle/>
                    <a:p>
                      <a:pPr algn="l" fontAlgn="b"/>
                      <a:r>
                        <a:rPr lang="en-US" sz="800" u="none" strike="noStrike">
                          <a:effectLst/>
                        </a:rPr>
                        <a:t>            79,000 </a:t>
                      </a:r>
                      <a:endParaRPr lang="en-US" sz="800" b="0" i="0" u="none" strike="noStrike">
                        <a:solidFill>
                          <a:srgbClr val="000000"/>
                        </a:solidFill>
                        <a:effectLst/>
                        <a:latin typeface="Calibri"/>
                      </a:endParaRPr>
                    </a:p>
                  </a:txBody>
                  <a:tcPr marL="5612" marR="5612" marT="5612" marB="0" anchor="b"/>
                </a:tc>
                <a:tc>
                  <a:txBody>
                    <a:bodyPr/>
                    <a:lstStyle/>
                    <a:p>
                      <a:pPr algn="l" fontAlgn="b"/>
                      <a:r>
                        <a:rPr lang="en-US" sz="800" u="none" strike="noStrike">
                          <a:effectLst/>
                        </a:rPr>
                        <a:t>   (0.1805)</a:t>
                      </a:r>
                      <a:endParaRPr lang="en-US" sz="800" b="0" i="0" u="none" strike="noStrike">
                        <a:solidFill>
                          <a:srgbClr val="000000"/>
                        </a:solidFill>
                        <a:effectLst/>
                        <a:latin typeface="Calibri"/>
                      </a:endParaRPr>
                    </a:p>
                  </a:txBody>
                  <a:tcPr marL="5612" marR="5612" marT="5612" marB="0" anchor="b"/>
                </a:tc>
              </a:tr>
              <a:tr h="276214">
                <a:tc>
                  <a:txBody>
                    <a:bodyPr/>
                    <a:lstStyle/>
                    <a:p>
                      <a:pPr algn="ctr" fontAlgn="b"/>
                      <a:r>
                        <a:rPr lang="en-US" sz="800" u="none" strike="noStrike">
                          <a:effectLst/>
                        </a:rPr>
                        <a:t>19-34-126-005</a:t>
                      </a:r>
                      <a:endParaRPr lang="en-US" sz="800" b="0" i="0" u="none" strike="noStrike">
                        <a:solidFill>
                          <a:srgbClr val="000000"/>
                        </a:solidFill>
                        <a:effectLst/>
                        <a:latin typeface="Calibri"/>
                      </a:endParaRPr>
                    </a:p>
                  </a:txBody>
                  <a:tcPr marL="5612" marR="5612" marT="5612" marB="0" anchor="b"/>
                </a:tc>
                <a:tc>
                  <a:txBody>
                    <a:bodyPr/>
                    <a:lstStyle/>
                    <a:p>
                      <a:pPr algn="ctr" fontAlgn="b"/>
                      <a:r>
                        <a:rPr lang="en-US" sz="800" u="none" strike="noStrike">
                          <a:effectLst/>
                        </a:rPr>
                        <a:t>6/14/2011</a:t>
                      </a:r>
                      <a:endParaRPr lang="en-US" sz="800" b="0" i="0" u="none" strike="noStrike">
                        <a:solidFill>
                          <a:srgbClr val="000000"/>
                        </a:solidFill>
                        <a:effectLst/>
                        <a:latin typeface="Calibri"/>
                      </a:endParaRPr>
                    </a:p>
                  </a:txBody>
                  <a:tcPr marL="5612" marR="5612" marT="5612" marB="0" anchor="b"/>
                </a:tc>
                <a:tc>
                  <a:txBody>
                    <a:bodyPr/>
                    <a:lstStyle/>
                    <a:p>
                      <a:pPr algn="ctr" fontAlgn="b"/>
                      <a:r>
                        <a:rPr lang="en-US" sz="800" u="none" strike="noStrike">
                          <a:effectLst/>
                        </a:rPr>
                        <a:t>1-Valid Sale</a:t>
                      </a:r>
                      <a:endParaRPr lang="en-US" sz="800" b="0" i="0" u="none" strike="noStrike">
                        <a:solidFill>
                          <a:srgbClr val="000000"/>
                        </a:solidFill>
                        <a:effectLst/>
                        <a:latin typeface="Calibri"/>
                      </a:endParaRPr>
                    </a:p>
                  </a:txBody>
                  <a:tcPr marL="5612" marR="5612" marT="5612" marB="0" anchor="b"/>
                </a:tc>
                <a:tc>
                  <a:txBody>
                    <a:bodyPr/>
                    <a:lstStyle/>
                    <a:p>
                      <a:pPr algn="ctr" fontAlgn="b"/>
                      <a:r>
                        <a:rPr lang="en-US" sz="800" u="none" strike="noStrike">
                          <a:effectLst/>
                        </a:rPr>
                        <a:t>Westchester Village</a:t>
                      </a:r>
                      <a:endParaRPr lang="en-US" sz="800" b="0" i="0" u="none" strike="noStrike">
                        <a:solidFill>
                          <a:srgbClr val="000000"/>
                        </a:solidFill>
                        <a:effectLst/>
                        <a:latin typeface="Calibri"/>
                      </a:endParaRPr>
                    </a:p>
                  </a:txBody>
                  <a:tcPr marL="5612" marR="5612" marT="5612" marB="0" anchor="b"/>
                </a:tc>
                <a:tc>
                  <a:txBody>
                    <a:bodyPr/>
                    <a:lstStyle/>
                    <a:p>
                      <a:pPr algn="ctr" fontAlgn="b"/>
                      <a:r>
                        <a:rPr lang="en-US" sz="800" u="none" strike="noStrike">
                          <a:effectLst/>
                        </a:rPr>
                        <a:t> $         295,000 </a:t>
                      </a:r>
                      <a:endParaRPr lang="en-US" sz="800" b="0" i="0" u="none" strike="noStrike">
                        <a:solidFill>
                          <a:srgbClr val="000000"/>
                        </a:solidFill>
                        <a:effectLst/>
                        <a:latin typeface="Calibri"/>
                      </a:endParaRPr>
                    </a:p>
                  </a:txBody>
                  <a:tcPr marL="5612" marR="5612" marT="5612" marB="0" anchor="b"/>
                </a:tc>
                <a:tc>
                  <a:txBody>
                    <a:bodyPr/>
                    <a:lstStyle/>
                    <a:p>
                      <a:pPr algn="ctr" fontAlgn="b"/>
                      <a:r>
                        <a:rPr lang="en-US" sz="800" u="none" strike="noStrike">
                          <a:effectLst/>
                        </a:rPr>
                        <a:t>           112,650 </a:t>
                      </a:r>
                      <a:endParaRPr lang="en-US" sz="800" b="0" i="0" u="none" strike="noStrike">
                        <a:solidFill>
                          <a:srgbClr val="000000"/>
                        </a:solidFill>
                        <a:effectLst/>
                        <a:latin typeface="Calibri"/>
                      </a:endParaRPr>
                    </a:p>
                  </a:txBody>
                  <a:tcPr marL="5612" marR="5612" marT="5612" marB="0" anchor="b"/>
                </a:tc>
                <a:tc>
                  <a:txBody>
                    <a:bodyPr/>
                    <a:lstStyle/>
                    <a:p>
                      <a:pPr algn="ctr" fontAlgn="b"/>
                      <a:r>
                        <a:rPr lang="en-US" sz="800" u="none" strike="noStrike">
                          <a:effectLst/>
                        </a:rPr>
                        <a:t>0.3819</a:t>
                      </a:r>
                      <a:endParaRPr lang="en-US" sz="800" b="0" i="0" u="none" strike="noStrike">
                        <a:solidFill>
                          <a:srgbClr val="000000"/>
                        </a:solidFill>
                        <a:effectLst/>
                        <a:latin typeface="Calibri"/>
                      </a:endParaRPr>
                    </a:p>
                  </a:txBody>
                  <a:tcPr marL="5612" marR="5612" marT="5612" marB="0" anchor="b"/>
                </a:tc>
                <a:tc>
                  <a:txBody>
                    <a:bodyPr/>
                    <a:lstStyle/>
                    <a:p>
                      <a:pPr algn="l" fontAlgn="b"/>
                      <a:r>
                        <a:rPr lang="en-US" sz="800" u="none" strike="noStrike">
                          <a:effectLst/>
                        </a:rPr>
                        <a:t>          147,500 </a:t>
                      </a:r>
                      <a:endParaRPr lang="en-US" sz="800" b="0" i="0" u="none" strike="noStrike">
                        <a:solidFill>
                          <a:srgbClr val="000000"/>
                        </a:solidFill>
                        <a:effectLst/>
                        <a:latin typeface="Calibri"/>
                      </a:endParaRPr>
                    </a:p>
                  </a:txBody>
                  <a:tcPr marL="5612" marR="5612" marT="5612" marB="0" anchor="b"/>
                </a:tc>
                <a:tc>
                  <a:txBody>
                    <a:bodyPr/>
                    <a:lstStyle/>
                    <a:p>
                      <a:pPr algn="l" fontAlgn="b"/>
                      <a:r>
                        <a:rPr lang="en-US" sz="800" u="none" strike="noStrike">
                          <a:effectLst/>
                        </a:rPr>
                        <a:t>    0.3094 </a:t>
                      </a:r>
                      <a:endParaRPr lang="en-US" sz="800" b="0" i="0" u="none" strike="noStrike">
                        <a:solidFill>
                          <a:srgbClr val="000000"/>
                        </a:solidFill>
                        <a:effectLst/>
                        <a:latin typeface="Calibri"/>
                      </a:endParaRPr>
                    </a:p>
                  </a:txBody>
                  <a:tcPr marL="5612" marR="5612" marT="5612" marB="0" anchor="b"/>
                </a:tc>
              </a:tr>
              <a:tr h="276214">
                <a:tc>
                  <a:txBody>
                    <a:bodyPr/>
                    <a:lstStyle/>
                    <a:p>
                      <a:pPr algn="ctr" fontAlgn="b"/>
                      <a:r>
                        <a:rPr lang="en-US" sz="800" u="none" strike="noStrike">
                          <a:effectLst/>
                        </a:rPr>
                        <a:t>19-34-127-007</a:t>
                      </a:r>
                      <a:endParaRPr lang="en-US" sz="800" b="0" i="0" u="none" strike="noStrike">
                        <a:solidFill>
                          <a:srgbClr val="000000"/>
                        </a:solidFill>
                        <a:effectLst/>
                        <a:latin typeface="Calibri"/>
                      </a:endParaRPr>
                    </a:p>
                  </a:txBody>
                  <a:tcPr marL="5612" marR="5612" marT="5612" marB="0" anchor="b"/>
                </a:tc>
                <a:tc>
                  <a:txBody>
                    <a:bodyPr/>
                    <a:lstStyle/>
                    <a:p>
                      <a:pPr algn="ctr" fontAlgn="b"/>
                      <a:r>
                        <a:rPr lang="en-US" sz="800" u="none" strike="noStrike">
                          <a:effectLst/>
                        </a:rPr>
                        <a:t>11/5/2010</a:t>
                      </a:r>
                      <a:endParaRPr lang="en-US" sz="800" b="0" i="0" u="none" strike="noStrike">
                        <a:solidFill>
                          <a:srgbClr val="000000"/>
                        </a:solidFill>
                        <a:effectLst/>
                        <a:latin typeface="Calibri"/>
                      </a:endParaRPr>
                    </a:p>
                  </a:txBody>
                  <a:tcPr marL="5612" marR="5612" marT="5612" marB="0" anchor="b"/>
                </a:tc>
                <a:tc>
                  <a:txBody>
                    <a:bodyPr/>
                    <a:lstStyle/>
                    <a:p>
                      <a:pPr algn="ctr" fontAlgn="b"/>
                      <a:r>
                        <a:rPr lang="en-US" sz="800" u="none" strike="noStrike">
                          <a:effectLst/>
                        </a:rPr>
                        <a:t>1-Valid Sale</a:t>
                      </a:r>
                      <a:endParaRPr lang="en-US" sz="800" b="0" i="0" u="none" strike="noStrike">
                        <a:solidFill>
                          <a:srgbClr val="000000"/>
                        </a:solidFill>
                        <a:effectLst/>
                        <a:latin typeface="Calibri"/>
                      </a:endParaRPr>
                    </a:p>
                  </a:txBody>
                  <a:tcPr marL="5612" marR="5612" marT="5612" marB="0" anchor="b"/>
                </a:tc>
                <a:tc>
                  <a:txBody>
                    <a:bodyPr/>
                    <a:lstStyle/>
                    <a:p>
                      <a:pPr algn="ctr" fontAlgn="b"/>
                      <a:r>
                        <a:rPr lang="en-US" sz="800" u="none" strike="noStrike">
                          <a:effectLst/>
                        </a:rPr>
                        <a:t>Westchester Village</a:t>
                      </a:r>
                      <a:endParaRPr lang="en-US" sz="800" b="0" i="0" u="none" strike="noStrike">
                        <a:solidFill>
                          <a:srgbClr val="000000"/>
                        </a:solidFill>
                        <a:effectLst/>
                        <a:latin typeface="Calibri"/>
                      </a:endParaRPr>
                    </a:p>
                  </a:txBody>
                  <a:tcPr marL="5612" marR="5612" marT="5612" marB="0" anchor="b"/>
                </a:tc>
                <a:tc>
                  <a:txBody>
                    <a:bodyPr/>
                    <a:lstStyle/>
                    <a:p>
                      <a:pPr algn="ctr" fontAlgn="b"/>
                      <a:r>
                        <a:rPr lang="en-US" sz="800" u="none" strike="noStrike" dirty="0">
                          <a:effectLst/>
                        </a:rPr>
                        <a:t> $         249,000 </a:t>
                      </a:r>
                      <a:endParaRPr lang="en-US" sz="800" b="0" i="0" u="none" strike="noStrike" dirty="0">
                        <a:solidFill>
                          <a:srgbClr val="000000"/>
                        </a:solidFill>
                        <a:effectLst/>
                        <a:latin typeface="Calibri"/>
                      </a:endParaRPr>
                    </a:p>
                  </a:txBody>
                  <a:tcPr marL="5612" marR="5612" marT="5612" marB="0" anchor="b"/>
                </a:tc>
                <a:tc>
                  <a:txBody>
                    <a:bodyPr/>
                    <a:lstStyle/>
                    <a:p>
                      <a:pPr algn="ctr" fontAlgn="b"/>
                      <a:r>
                        <a:rPr lang="en-US" sz="800" u="none" strike="noStrike">
                          <a:effectLst/>
                        </a:rPr>
                        <a:t>           128,430 </a:t>
                      </a:r>
                      <a:endParaRPr lang="en-US" sz="800" b="0" i="0" u="none" strike="noStrike">
                        <a:solidFill>
                          <a:srgbClr val="000000"/>
                        </a:solidFill>
                        <a:effectLst/>
                        <a:latin typeface="Calibri"/>
                      </a:endParaRPr>
                    </a:p>
                  </a:txBody>
                  <a:tcPr marL="5612" marR="5612" marT="5612" marB="0" anchor="b"/>
                </a:tc>
                <a:tc>
                  <a:txBody>
                    <a:bodyPr/>
                    <a:lstStyle/>
                    <a:p>
                      <a:pPr algn="ctr" fontAlgn="b"/>
                      <a:r>
                        <a:rPr lang="en-US" sz="800" u="none" strike="noStrike">
                          <a:effectLst/>
                        </a:rPr>
                        <a:t>0.5158</a:t>
                      </a:r>
                      <a:endParaRPr lang="en-US" sz="800" b="0" i="0" u="none" strike="noStrike">
                        <a:solidFill>
                          <a:srgbClr val="000000"/>
                        </a:solidFill>
                        <a:effectLst/>
                        <a:latin typeface="Calibri"/>
                      </a:endParaRPr>
                    </a:p>
                  </a:txBody>
                  <a:tcPr marL="5612" marR="5612" marT="5612" marB="0" anchor="b"/>
                </a:tc>
                <a:tc>
                  <a:txBody>
                    <a:bodyPr/>
                    <a:lstStyle/>
                    <a:p>
                      <a:pPr algn="l" fontAlgn="b"/>
                      <a:r>
                        <a:rPr lang="en-US" sz="800" u="none" strike="noStrike">
                          <a:effectLst/>
                        </a:rPr>
                        <a:t>          124,500 </a:t>
                      </a:r>
                      <a:endParaRPr lang="en-US" sz="800" b="0" i="0" u="none" strike="noStrike">
                        <a:solidFill>
                          <a:srgbClr val="000000"/>
                        </a:solidFill>
                        <a:effectLst/>
                        <a:latin typeface="Calibri"/>
                      </a:endParaRPr>
                    </a:p>
                  </a:txBody>
                  <a:tcPr marL="5612" marR="5612" marT="5612" marB="0" anchor="b"/>
                </a:tc>
                <a:tc>
                  <a:txBody>
                    <a:bodyPr/>
                    <a:lstStyle/>
                    <a:p>
                      <a:pPr algn="l" fontAlgn="b"/>
                      <a:r>
                        <a:rPr lang="en-US" sz="800" u="none" strike="noStrike">
                          <a:effectLst/>
                        </a:rPr>
                        <a:t>   (0.0306)</a:t>
                      </a:r>
                      <a:endParaRPr lang="en-US" sz="800" b="0" i="0" u="none" strike="noStrike">
                        <a:solidFill>
                          <a:srgbClr val="000000"/>
                        </a:solidFill>
                        <a:effectLst/>
                        <a:latin typeface="Calibri"/>
                      </a:endParaRPr>
                    </a:p>
                  </a:txBody>
                  <a:tcPr marL="5612" marR="5612" marT="5612" marB="0" anchor="b"/>
                </a:tc>
              </a:tr>
              <a:tr h="276214">
                <a:tc>
                  <a:txBody>
                    <a:bodyPr/>
                    <a:lstStyle/>
                    <a:p>
                      <a:pPr algn="ctr" fontAlgn="b"/>
                      <a:r>
                        <a:rPr lang="en-US" sz="800" u="none" strike="noStrike">
                          <a:effectLst/>
                        </a:rPr>
                        <a:t>19-34-177-014</a:t>
                      </a:r>
                      <a:endParaRPr lang="en-US" sz="800" b="0" i="0" u="none" strike="noStrike">
                        <a:solidFill>
                          <a:srgbClr val="000000"/>
                        </a:solidFill>
                        <a:effectLst/>
                        <a:latin typeface="Calibri"/>
                      </a:endParaRPr>
                    </a:p>
                  </a:txBody>
                  <a:tcPr marL="5612" marR="5612" marT="5612" marB="0" anchor="b"/>
                </a:tc>
                <a:tc>
                  <a:txBody>
                    <a:bodyPr/>
                    <a:lstStyle/>
                    <a:p>
                      <a:pPr algn="ctr" fontAlgn="b"/>
                      <a:r>
                        <a:rPr lang="en-US" sz="800" u="none" strike="noStrike">
                          <a:effectLst/>
                        </a:rPr>
                        <a:t>4/22/2011</a:t>
                      </a:r>
                      <a:endParaRPr lang="en-US" sz="800" b="0" i="0" u="none" strike="noStrike">
                        <a:solidFill>
                          <a:srgbClr val="000000"/>
                        </a:solidFill>
                        <a:effectLst/>
                        <a:latin typeface="Calibri"/>
                      </a:endParaRPr>
                    </a:p>
                  </a:txBody>
                  <a:tcPr marL="5612" marR="5612" marT="5612" marB="0" anchor="b"/>
                </a:tc>
                <a:tc>
                  <a:txBody>
                    <a:bodyPr/>
                    <a:lstStyle/>
                    <a:p>
                      <a:pPr algn="ctr" fontAlgn="b"/>
                      <a:r>
                        <a:rPr lang="en-US" sz="800" u="none" strike="noStrike">
                          <a:effectLst/>
                        </a:rPr>
                        <a:t>1-Valid Sale</a:t>
                      </a:r>
                      <a:endParaRPr lang="en-US" sz="800" b="0" i="0" u="none" strike="noStrike">
                        <a:solidFill>
                          <a:srgbClr val="000000"/>
                        </a:solidFill>
                        <a:effectLst/>
                        <a:latin typeface="Calibri"/>
                      </a:endParaRPr>
                    </a:p>
                  </a:txBody>
                  <a:tcPr marL="5612" marR="5612" marT="5612" marB="0" anchor="b"/>
                </a:tc>
                <a:tc>
                  <a:txBody>
                    <a:bodyPr/>
                    <a:lstStyle/>
                    <a:p>
                      <a:pPr algn="ctr" fontAlgn="b"/>
                      <a:r>
                        <a:rPr lang="en-US" sz="800" u="none" strike="noStrike">
                          <a:effectLst/>
                        </a:rPr>
                        <a:t>Westchester Village</a:t>
                      </a:r>
                      <a:endParaRPr lang="en-US" sz="800" b="0" i="0" u="none" strike="noStrike">
                        <a:solidFill>
                          <a:srgbClr val="000000"/>
                        </a:solidFill>
                        <a:effectLst/>
                        <a:latin typeface="Calibri"/>
                      </a:endParaRPr>
                    </a:p>
                  </a:txBody>
                  <a:tcPr marL="5612" marR="5612" marT="5612" marB="0" anchor="b"/>
                </a:tc>
                <a:tc>
                  <a:txBody>
                    <a:bodyPr/>
                    <a:lstStyle/>
                    <a:p>
                      <a:pPr algn="ctr" fontAlgn="b"/>
                      <a:r>
                        <a:rPr lang="en-US" sz="800" u="none" strike="noStrike">
                          <a:effectLst/>
                        </a:rPr>
                        <a:t> $         180,000 </a:t>
                      </a:r>
                      <a:endParaRPr lang="en-US" sz="800" b="0" i="0" u="none" strike="noStrike">
                        <a:solidFill>
                          <a:srgbClr val="000000"/>
                        </a:solidFill>
                        <a:effectLst/>
                        <a:latin typeface="Calibri"/>
                      </a:endParaRPr>
                    </a:p>
                  </a:txBody>
                  <a:tcPr marL="5612" marR="5612" marT="5612" marB="0" anchor="b"/>
                </a:tc>
                <a:tc>
                  <a:txBody>
                    <a:bodyPr/>
                    <a:lstStyle/>
                    <a:p>
                      <a:pPr algn="ctr" fontAlgn="b"/>
                      <a:r>
                        <a:rPr lang="en-US" sz="800" u="none" strike="noStrike">
                          <a:effectLst/>
                        </a:rPr>
                        <a:t>           107,250 </a:t>
                      </a:r>
                      <a:endParaRPr lang="en-US" sz="800" b="0" i="0" u="none" strike="noStrike">
                        <a:solidFill>
                          <a:srgbClr val="000000"/>
                        </a:solidFill>
                        <a:effectLst/>
                        <a:latin typeface="Calibri"/>
                      </a:endParaRPr>
                    </a:p>
                  </a:txBody>
                  <a:tcPr marL="5612" marR="5612" marT="5612" marB="0" anchor="b"/>
                </a:tc>
                <a:tc>
                  <a:txBody>
                    <a:bodyPr/>
                    <a:lstStyle/>
                    <a:p>
                      <a:pPr algn="ctr" fontAlgn="b"/>
                      <a:r>
                        <a:rPr lang="en-US" sz="800" u="none" strike="noStrike">
                          <a:effectLst/>
                        </a:rPr>
                        <a:t>0.5958</a:t>
                      </a:r>
                      <a:endParaRPr lang="en-US" sz="800" b="0" i="0" u="none" strike="noStrike">
                        <a:solidFill>
                          <a:srgbClr val="000000"/>
                        </a:solidFill>
                        <a:effectLst/>
                        <a:latin typeface="Calibri"/>
                      </a:endParaRPr>
                    </a:p>
                  </a:txBody>
                  <a:tcPr marL="5612" marR="5612" marT="5612" marB="0" anchor="b"/>
                </a:tc>
                <a:tc>
                  <a:txBody>
                    <a:bodyPr/>
                    <a:lstStyle/>
                    <a:p>
                      <a:pPr algn="l" fontAlgn="b"/>
                      <a:r>
                        <a:rPr lang="en-US" sz="800" u="none" strike="noStrike">
                          <a:effectLst/>
                        </a:rPr>
                        <a:t>            90,000 </a:t>
                      </a:r>
                      <a:endParaRPr lang="en-US" sz="800" b="0" i="0" u="none" strike="noStrike">
                        <a:solidFill>
                          <a:srgbClr val="000000"/>
                        </a:solidFill>
                        <a:effectLst/>
                        <a:latin typeface="Calibri"/>
                      </a:endParaRPr>
                    </a:p>
                  </a:txBody>
                  <a:tcPr marL="5612" marR="5612" marT="5612" marB="0" anchor="b"/>
                </a:tc>
                <a:tc>
                  <a:txBody>
                    <a:bodyPr/>
                    <a:lstStyle/>
                    <a:p>
                      <a:pPr algn="l" fontAlgn="b"/>
                      <a:r>
                        <a:rPr lang="en-US" sz="800" u="none" strike="noStrike">
                          <a:effectLst/>
                        </a:rPr>
                        <a:t>   (0.1608)</a:t>
                      </a:r>
                      <a:endParaRPr lang="en-US" sz="800" b="0" i="0" u="none" strike="noStrike">
                        <a:solidFill>
                          <a:srgbClr val="000000"/>
                        </a:solidFill>
                        <a:effectLst/>
                        <a:latin typeface="Calibri"/>
                      </a:endParaRPr>
                    </a:p>
                  </a:txBody>
                  <a:tcPr marL="5612" marR="5612" marT="5612" marB="0" anchor="b"/>
                </a:tc>
              </a:tr>
              <a:tr h="276214">
                <a:tc>
                  <a:txBody>
                    <a:bodyPr/>
                    <a:lstStyle/>
                    <a:p>
                      <a:pPr algn="ctr" fontAlgn="b"/>
                      <a:r>
                        <a:rPr lang="en-US" sz="800" u="none" strike="noStrike">
                          <a:effectLst/>
                        </a:rPr>
                        <a:t>19-34-201-013</a:t>
                      </a:r>
                      <a:endParaRPr lang="en-US" sz="800" b="0" i="0" u="none" strike="noStrike">
                        <a:solidFill>
                          <a:srgbClr val="000000"/>
                        </a:solidFill>
                        <a:effectLst/>
                        <a:latin typeface="Calibri"/>
                      </a:endParaRPr>
                    </a:p>
                  </a:txBody>
                  <a:tcPr marL="5612" marR="5612" marT="5612" marB="0" anchor="b"/>
                </a:tc>
                <a:tc>
                  <a:txBody>
                    <a:bodyPr/>
                    <a:lstStyle/>
                    <a:p>
                      <a:pPr algn="ctr" fontAlgn="b"/>
                      <a:r>
                        <a:rPr lang="en-US" sz="800" u="none" strike="noStrike">
                          <a:effectLst/>
                        </a:rPr>
                        <a:t>4/25/2012</a:t>
                      </a:r>
                      <a:endParaRPr lang="en-US" sz="800" b="0" i="0" u="none" strike="noStrike">
                        <a:solidFill>
                          <a:srgbClr val="000000"/>
                        </a:solidFill>
                        <a:effectLst/>
                        <a:latin typeface="Calibri"/>
                      </a:endParaRPr>
                    </a:p>
                  </a:txBody>
                  <a:tcPr marL="5612" marR="5612" marT="5612" marB="0" anchor="b"/>
                </a:tc>
                <a:tc>
                  <a:txBody>
                    <a:bodyPr/>
                    <a:lstStyle/>
                    <a:p>
                      <a:pPr algn="ctr" fontAlgn="b"/>
                      <a:r>
                        <a:rPr lang="en-US" sz="800" u="none" strike="noStrike">
                          <a:effectLst/>
                        </a:rPr>
                        <a:t>1-Valid Sale</a:t>
                      </a:r>
                      <a:endParaRPr lang="en-US" sz="800" b="0" i="0" u="none" strike="noStrike">
                        <a:solidFill>
                          <a:srgbClr val="000000"/>
                        </a:solidFill>
                        <a:effectLst/>
                        <a:latin typeface="Calibri"/>
                      </a:endParaRPr>
                    </a:p>
                  </a:txBody>
                  <a:tcPr marL="5612" marR="5612" marT="5612" marB="0" anchor="b"/>
                </a:tc>
                <a:tc>
                  <a:txBody>
                    <a:bodyPr/>
                    <a:lstStyle/>
                    <a:p>
                      <a:pPr algn="ctr" fontAlgn="b"/>
                      <a:r>
                        <a:rPr lang="en-US" sz="800" u="none" strike="noStrike">
                          <a:effectLst/>
                        </a:rPr>
                        <a:t>Westchester Village</a:t>
                      </a:r>
                      <a:endParaRPr lang="en-US" sz="800" b="0" i="0" u="none" strike="noStrike">
                        <a:solidFill>
                          <a:srgbClr val="000000"/>
                        </a:solidFill>
                        <a:effectLst/>
                        <a:latin typeface="Calibri"/>
                      </a:endParaRPr>
                    </a:p>
                  </a:txBody>
                  <a:tcPr marL="5612" marR="5612" marT="5612" marB="0" anchor="b"/>
                </a:tc>
                <a:tc>
                  <a:txBody>
                    <a:bodyPr/>
                    <a:lstStyle/>
                    <a:p>
                      <a:pPr algn="ctr" fontAlgn="b"/>
                      <a:r>
                        <a:rPr lang="en-US" sz="800" u="none" strike="noStrike">
                          <a:effectLst/>
                        </a:rPr>
                        <a:t> $         270,000 </a:t>
                      </a:r>
                      <a:endParaRPr lang="en-US" sz="800" b="0" i="0" u="none" strike="noStrike">
                        <a:solidFill>
                          <a:srgbClr val="000000"/>
                        </a:solidFill>
                        <a:effectLst/>
                        <a:latin typeface="Calibri"/>
                      </a:endParaRPr>
                    </a:p>
                  </a:txBody>
                  <a:tcPr marL="5612" marR="5612" marT="5612" marB="0" anchor="b"/>
                </a:tc>
                <a:tc>
                  <a:txBody>
                    <a:bodyPr/>
                    <a:lstStyle/>
                    <a:p>
                      <a:pPr algn="ctr" fontAlgn="b"/>
                      <a:r>
                        <a:rPr lang="en-US" sz="800" u="none" strike="noStrike">
                          <a:effectLst/>
                        </a:rPr>
                        <a:t>           117,630 </a:t>
                      </a:r>
                      <a:endParaRPr lang="en-US" sz="800" b="0" i="0" u="none" strike="noStrike">
                        <a:solidFill>
                          <a:srgbClr val="000000"/>
                        </a:solidFill>
                        <a:effectLst/>
                        <a:latin typeface="Calibri"/>
                      </a:endParaRPr>
                    </a:p>
                  </a:txBody>
                  <a:tcPr marL="5612" marR="5612" marT="5612" marB="0" anchor="b"/>
                </a:tc>
                <a:tc>
                  <a:txBody>
                    <a:bodyPr/>
                    <a:lstStyle/>
                    <a:p>
                      <a:pPr algn="ctr" fontAlgn="b"/>
                      <a:r>
                        <a:rPr lang="en-US" sz="800" u="none" strike="noStrike">
                          <a:effectLst/>
                        </a:rPr>
                        <a:t>0.4357</a:t>
                      </a:r>
                      <a:endParaRPr lang="en-US" sz="800" b="0" i="0" u="none" strike="noStrike">
                        <a:solidFill>
                          <a:srgbClr val="000000"/>
                        </a:solidFill>
                        <a:effectLst/>
                        <a:latin typeface="Calibri"/>
                      </a:endParaRPr>
                    </a:p>
                  </a:txBody>
                  <a:tcPr marL="5612" marR="5612" marT="5612" marB="0" anchor="b"/>
                </a:tc>
                <a:tc>
                  <a:txBody>
                    <a:bodyPr/>
                    <a:lstStyle/>
                    <a:p>
                      <a:pPr algn="l" fontAlgn="b"/>
                      <a:r>
                        <a:rPr lang="en-US" sz="800" u="none" strike="noStrike">
                          <a:effectLst/>
                        </a:rPr>
                        <a:t>          135,000 </a:t>
                      </a:r>
                      <a:endParaRPr lang="en-US" sz="800" b="0" i="0" u="none" strike="noStrike">
                        <a:solidFill>
                          <a:srgbClr val="000000"/>
                        </a:solidFill>
                        <a:effectLst/>
                        <a:latin typeface="Calibri"/>
                      </a:endParaRPr>
                    </a:p>
                  </a:txBody>
                  <a:tcPr marL="5612" marR="5612" marT="5612" marB="0" anchor="b"/>
                </a:tc>
                <a:tc>
                  <a:txBody>
                    <a:bodyPr/>
                    <a:lstStyle/>
                    <a:p>
                      <a:pPr algn="l" fontAlgn="b"/>
                      <a:r>
                        <a:rPr lang="en-US" sz="800" u="none" strike="noStrike">
                          <a:effectLst/>
                        </a:rPr>
                        <a:t>    0.1477 </a:t>
                      </a:r>
                      <a:endParaRPr lang="en-US" sz="800" b="0" i="0" u="none" strike="noStrike">
                        <a:solidFill>
                          <a:srgbClr val="000000"/>
                        </a:solidFill>
                        <a:effectLst/>
                        <a:latin typeface="Calibri"/>
                      </a:endParaRPr>
                    </a:p>
                  </a:txBody>
                  <a:tcPr marL="5612" marR="5612" marT="5612" marB="0" anchor="b"/>
                </a:tc>
              </a:tr>
              <a:tr h="276214">
                <a:tc>
                  <a:txBody>
                    <a:bodyPr/>
                    <a:lstStyle/>
                    <a:p>
                      <a:pPr algn="ctr" fontAlgn="b"/>
                      <a:r>
                        <a:rPr lang="en-US" sz="800" u="none" strike="noStrike">
                          <a:effectLst/>
                        </a:rPr>
                        <a:t>19-34-252-001</a:t>
                      </a:r>
                      <a:endParaRPr lang="en-US" sz="800" b="0" i="0" u="none" strike="noStrike">
                        <a:solidFill>
                          <a:srgbClr val="000000"/>
                        </a:solidFill>
                        <a:effectLst/>
                        <a:latin typeface="Calibri"/>
                      </a:endParaRPr>
                    </a:p>
                  </a:txBody>
                  <a:tcPr marL="5612" marR="5612" marT="5612" marB="0" anchor="b"/>
                </a:tc>
                <a:tc>
                  <a:txBody>
                    <a:bodyPr/>
                    <a:lstStyle/>
                    <a:p>
                      <a:pPr algn="ctr" fontAlgn="b"/>
                      <a:r>
                        <a:rPr lang="en-US" sz="800" u="none" strike="noStrike">
                          <a:effectLst/>
                        </a:rPr>
                        <a:t>7/28/2011</a:t>
                      </a:r>
                      <a:endParaRPr lang="en-US" sz="800" b="0" i="0" u="none" strike="noStrike">
                        <a:solidFill>
                          <a:srgbClr val="000000"/>
                        </a:solidFill>
                        <a:effectLst/>
                        <a:latin typeface="Calibri"/>
                      </a:endParaRPr>
                    </a:p>
                  </a:txBody>
                  <a:tcPr marL="5612" marR="5612" marT="5612" marB="0" anchor="b"/>
                </a:tc>
                <a:tc>
                  <a:txBody>
                    <a:bodyPr/>
                    <a:lstStyle/>
                    <a:p>
                      <a:pPr algn="ctr" fontAlgn="b"/>
                      <a:r>
                        <a:rPr lang="en-US" sz="800" u="none" strike="noStrike">
                          <a:effectLst/>
                        </a:rPr>
                        <a:t>1-Valid Sale</a:t>
                      </a:r>
                      <a:endParaRPr lang="en-US" sz="800" b="0" i="0" u="none" strike="noStrike">
                        <a:solidFill>
                          <a:srgbClr val="000000"/>
                        </a:solidFill>
                        <a:effectLst/>
                        <a:latin typeface="Calibri"/>
                      </a:endParaRPr>
                    </a:p>
                  </a:txBody>
                  <a:tcPr marL="5612" marR="5612" marT="5612" marB="0" anchor="b"/>
                </a:tc>
                <a:tc>
                  <a:txBody>
                    <a:bodyPr/>
                    <a:lstStyle/>
                    <a:p>
                      <a:pPr algn="ctr" fontAlgn="b"/>
                      <a:r>
                        <a:rPr lang="en-US" sz="800" u="none" strike="noStrike">
                          <a:effectLst/>
                        </a:rPr>
                        <a:t>Westchester Village</a:t>
                      </a:r>
                      <a:endParaRPr lang="en-US" sz="800" b="0" i="0" u="none" strike="noStrike">
                        <a:solidFill>
                          <a:srgbClr val="000000"/>
                        </a:solidFill>
                        <a:effectLst/>
                        <a:latin typeface="Calibri"/>
                      </a:endParaRPr>
                    </a:p>
                  </a:txBody>
                  <a:tcPr marL="5612" marR="5612" marT="5612" marB="0" anchor="b"/>
                </a:tc>
                <a:tc>
                  <a:txBody>
                    <a:bodyPr/>
                    <a:lstStyle/>
                    <a:p>
                      <a:pPr algn="ctr" fontAlgn="b"/>
                      <a:r>
                        <a:rPr lang="en-US" sz="800" u="none" strike="noStrike">
                          <a:effectLst/>
                        </a:rPr>
                        <a:t> $         435,000 </a:t>
                      </a:r>
                      <a:endParaRPr lang="en-US" sz="800" b="0" i="0" u="none" strike="noStrike">
                        <a:solidFill>
                          <a:srgbClr val="000000"/>
                        </a:solidFill>
                        <a:effectLst/>
                        <a:latin typeface="Calibri"/>
                      </a:endParaRPr>
                    </a:p>
                  </a:txBody>
                  <a:tcPr marL="5612" marR="5612" marT="5612" marB="0" anchor="b"/>
                </a:tc>
                <a:tc>
                  <a:txBody>
                    <a:bodyPr/>
                    <a:lstStyle/>
                    <a:p>
                      <a:pPr algn="ctr" fontAlgn="b"/>
                      <a:r>
                        <a:rPr lang="en-US" sz="800" u="none" strike="noStrike" dirty="0">
                          <a:effectLst/>
                        </a:rPr>
                        <a:t>           208,150 </a:t>
                      </a:r>
                      <a:endParaRPr lang="en-US" sz="800" b="0" i="0" u="none" strike="noStrike" dirty="0">
                        <a:solidFill>
                          <a:srgbClr val="000000"/>
                        </a:solidFill>
                        <a:effectLst/>
                        <a:latin typeface="Calibri"/>
                      </a:endParaRPr>
                    </a:p>
                  </a:txBody>
                  <a:tcPr marL="5612" marR="5612" marT="5612" marB="0" anchor="b"/>
                </a:tc>
                <a:tc>
                  <a:txBody>
                    <a:bodyPr/>
                    <a:lstStyle/>
                    <a:p>
                      <a:pPr algn="ctr" fontAlgn="b"/>
                      <a:r>
                        <a:rPr lang="en-US" sz="800" u="none" strike="noStrike">
                          <a:effectLst/>
                        </a:rPr>
                        <a:t>0.4785</a:t>
                      </a:r>
                      <a:endParaRPr lang="en-US" sz="800" b="0" i="0" u="none" strike="noStrike">
                        <a:solidFill>
                          <a:srgbClr val="000000"/>
                        </a:solidFill>
                        <a:effectLst/>
                        <a:latin typeface="Calibri"/>
                      </a:endParaRPr>
                    </a:p>
                  </a:txBody>
                  <a:tcPr marL="5612" marR="5612" marT="5612" marB="0" anchor="b"/>
                </a:tc>
                <a:tc>
                  <a:txBody>
                    <a:bodyPr/>
                    <a:lstStyle/>
                    <a:p>
                      <a:pPr algn="l" fontAlgn="b"/>
                      <a:r>
                        <a:rPr lang="en-US" sz="800" u="none" strike="noStrike">
                          <a:effectLst/>
                        </a:rPr>
                        <a:t>          217,500 </a:t>
                      </a:r>
                      <a:endParaRPr lang="en-US" sz="800" b="0" i="0" u="none" strike="noStrike">
                        <a:solidFill>
                          <a:srgbClr val="000000"/>
                        </a:solidFill>
                        <a:effectLst/>
                        <a:latin typeface="Calibri"/>
                      </a:endParaRPr>
                    </a:p>
                  </a:txBody>
                  <a:tcPr marL="5612" marR="5612" marT="5612" marB="0" anchor="b"/>
                </a:tc>
                <a:tc>
                  <a:txBody>
                    <a:bodyPr/>
                    <a:lstStyle/>
                    <a:p>
                      <a:pPr algn="l" fontAlgn="b"/>
                      <a:r>
                        <a:rPr lang="en-US" sz="800" u="none" strike="noStrike">
                          <a:effectLst/>
                        </a:rPr>
                        <a:t>    0.0449 </a:t>
                      </a:r>
                      <a:endParaRPr lang="en-US" sz="800" b="0" i="0" u="none" strike="noStrike">
                        <a:solidFill>
                          <a:srgbClr val="000000"/>
                        </a:solidFill>
                        <a:effectLst/>
                        <a:latin typeface="Calibri"/>
                      </a:endParaRPr>
                    </a:p>
                  </a:txBody>
                  <a:tcPr marL="5612" marR="5612" marT="5612" marB="0" anchor="b"/>
                </a:tc>
              </a:tr>
              <a:tr h="276214">
                <a:tc>
                  <a:txBody>
                    <a:bodyPr/>
                    <a:lstStyle/>
                    <a:p>
                      <a:pPr algn="ctr" fontAlgn="b"/>
                      <a:r>
                        <a:rPr lang="en-US" sz="800" u="none" strike="noStrike">
                          <a:effectLst/>
                        </a:rPr>
                        <a:t>19-34-253-004</a:t>
                      </a:r>
                      <a:endParaRPr lang="en-US" sz="800" b="0" i="0" u="none" strike="noStrike">
                        <a:solidFill>
                          <a:srgbClr val="000000"/>
                        </a:solidFill>
                        <a:effectLst/>
                        <a:latin typeface="Calibri"/>
                      </a:endParaRPr>
                    </a:p>
                  </a:txBody>
                  <a:tcPr marL="5612" marR="5612" marT="5612" marB="0" anchor="b"/>
                </a:tc>
                <a:tc>
                  <a:txBody>
                    <a:bodyPr/>
                    <a:lstStyle/>
                    <a:p>
                      <a:pPr algn="ctr" fontAlgn="b"/>
                      <a:r>
                        <a:rPr lang="en-US" sz="800" u="none" strike="noStrike">
                          <a:effectLst/>
                        </a:rPr>
                        <a:t>8/31/2012</a:t>
                      </a:r>
                      <a:endParaRPr lang="en-US" sz="800" b="0" i="0" u="none" strike="noStrike">
                        <a:solidFill>
                          <a:srgbClr val="000000"/>
                        </a:solidFill>
                        <a:effectLst/>
                        <a:latin typeface="Calibri"/>
                      </a:endParaRPr>
                    </a:p>
                  </a:txBody>
                  <a:tcPr marL="5612" marR="5612" marT="5612" marB="0" anchor="b"/>
                </a:tc>
                <a:tc>
                  <a:txBody>
                    <a:bodyPr/>
                    <a:lstStyle/>
                    <a:p>
                      <a:pPr algn="ctr" fontAlgn="b"/>
                      <a:r>
                        <a:rPr lang="en-US" sz="800" u="none" strike="noStrike">
                          <a:effectLst/>
                        </a:rPr>
                        <a:t>1-Valid Sale</a:t>
                      </a:r>
                      <a:endParaRPr lang="en-US" sz="800" b="0" i="0" u="none" strike="noStrike">
                        <a:solidFill>
                          <a:srgbClr val="000000"/>
                        </a:solidFill>
                        <a:effectLst/>
                        <a:latin typeface="Calibri"/>
                      </a:endParaRPr>
                    </a:p>
                  </a:txBody>
                  <a:tcPr marL="5612" marR="5612" marT="5612" marB="0" anchor="b"/>
                </a:tc>
                <a:tc>
                  <a:txBody>
                    <a:bodyPr/>
                    <a:lstStyle/>
                    <a:p>
                      <a:pPr algn="ctr" fontAlgn="b"/>
                      <a:r>
                        <a:rPr lang="en-US" sz="800" u="none" strike="noStrike">
                          <a:effectLst/>
                        </a:rPr>
                        <a:t>Westchester Village</a:t>
                      </a:r>
                      <a:endParaRPr lang="en-US" sz="800" b="0" i="0" u="none" strike="noStrike">
                        <a:solidFill>
                          <a:srgbClr val="000000"/>
                        </a:solidFill>
                        <a:effectLst/>
                        <a:latin typeface="Calibri"/>
                      </a:endParaRPr>
                    </a:p>
                  </a:txBody>
                  <a:tcPr marL="5612" marR="5612" marT="5612" marB="0" anchor="b"/>
                </a:tc>
                <a:tc>
                  <a:txBody>
                    <a:bodyPr/>
                    <a:lstStyle/>
                    <a:p>
                      <a:pPr algn="ctr" fontAlgn="b"/>
                      <a:r>
                        <a:rPr lang="en-US" sz="800" u="none" strike="noStrike">
                          <a:effectLst/>
                        </a:rPr>
                        <a:t> $         185,000 </a:t>
                      </a:r>
                      <a:endParaRPr lang="en-US" sz="800" b="0" i="0" u="none" strike="noStrike">
                        <a:solidFill>
                          <a:srgbClr val="000000"/>
                        </a:solidFill>
                        <a:effectLst/>
                        <a:latin typeface="Calibri"/>
                      </a:endParaRPr>
                    </a:p>
                  </a:txBody>
                  <a:tcPr marL="5612" marR="5612" marT="5612" marB="0" anchor="b"/>
                </a:tc>
                <a:tc>
                  <a:txBody>
                    <a:bodyPr/>
                    <a:lstStyle/>
                    <a:p>
                      <a:pPr algn="ctr" fontAlgn="b"/>
                      <a:r>
                        <a:rPr lang="en-US" sz="800" u="none" strike="noStrike">
                          <a:effectLst/>
                        </a:rPr>
                        <a:t>             91,220 </a:t>
                      </a:r>
                      <a:endParaRPr lang="en-US" sz="800" b="0" i="0" u="none" strike="noStrike">
                        <a:solidFill>
                          <a:srgbClr val="000000"/>
                        </a:solidFill>
                        <a:effectLst/>
                        <a:latin typeface="Calibri"/>
                      </a:endParaRPr>
                    </a:p>
                  </a:txBody>
                  <a:tcPr marL="5612" marR="5612" marT="5612" marB="0" anchor="b"/>
                </a:tc>
                <a:tc>
                  <a:txBody>
                    <a:bodyPr/>
                    <a:lstStyle/>
                    <a:p>
                      <a:pPr algn="ctr" fontAlgn="b"/>
                      <a:r>
                        <a:rPr lang="en-US" sz="800" u="none" strike="noStrike">
                          <a:effectLst/>
                        </a:rPr>
                        <a:t>0.4931</a:t>
                      </a:r>
                      <a:endParaRPr lang="en-US" sz="800" b="0" i="0" u="none" strike="noStrike">
                        <a:solidFill>
                          <a:srgbClr val="000000"/>
                        </a:solidFill>
                        <a:effectLst/>
                        <a:latin typeface="Calibri"/>
                      </a:endParaRPr>
                    </a:p>
                  </a:txBody>
                  <a:tcPr marL="5612" marR="5612" marT="5612" marB="0" anchor="b"/>
                </a:tc>
                <a:tc>
                  <a:txBody>
                    <a:bodyPr/>
                    <a:lstStyle/>
                    <a:p>
                      <a:pPr algn="l" fontAlgn="b"/>
                      <a:r>
                        <a:rPr lang="en-US" sz="800" u="none" strike="noStrike">
                          <a:effectLst/>
                        </a:rPr>
                        <a:t>            92,500 </a:t>
                      </a:r>
                      <a:endParaRPr lang="en-US" sz="800" b="0" i="0" u="none" strike="noStrike">
                        <a:solidFill>
                          <a:srgbClr val="000000"/>
                        </a:solidFill>
                        <a:effectLst/>
                        <a:latin typeface="Calibri"/>
                      </a:endParaRPr>
                    </a:p>
                  </a:txBody>
                  <a:tcPr marL="5612" marR="5612" marT="5612" marB="0" anchor="b"/>
                </a:tc>
                <a:tc>
                  <a:txBody>
                    <a:bodyPr/>
                    <a:lstStyle/>
                    <a:p>
                      <a:pPr algn="l" fontAlgn="b"/>
                      <a:r>
                        <a:rPr lang="en-US" sz="800" u="none" strike="noStrike">
                          <a:effectLst/>
                        </a:rPr>
                        <a:t>    0.0140 </a:t>
                      </a:r>
                      <a:endParaRPr lang="en-US" sz="800" b="0" i="0" u="none" strike="noStrike">
                        <a:solidFill>
                          <a:srgbClr val="000000"/>
                        </a:solidFill>
                        <a:effectLst/>
                        <a:latin typeface="Calibri"/>
                      </a:endParaRPr>
                    </a:p>
                  </a:txBody>
                  <a:tcPr marL="5612" marR="5612" marT="5612" marB="0" anchor="b"/>
                </a:tc>
              </a:tr>
              <a:tr h="276214">
                <a:tc>
                  <a:txBody>
                    <a:bodyPr/>
                    <a:lstStyle/>
                    <a:p>
                      <a:pPr algn="ctr" fontAlgn="b"/>
                      <a:r>
                        <a:rPr lang="en-US" sz="800" u="none" strike="noStrike">
                          <a:effectLst/>
                        </a:rPr>
                        <a:t>19-34-253-011</a:t>
                      </a:r>
                      <a:endParaRPr lang="en-US" sz="800" b="0" i="0" u="none" strike="noStrike">
                        <a:solidFill>
                          <a:srgbClr val="000000"/>
                        </a:solidFill>
                        <a:effectLst/>
                        <a:latin typeface="Calibri"/>
                      </a:endParaRPr>
                    </a:p>
                  </a:txBody>
                  <a:tcPr marL="5612" marR="5612" marT="5612" marB="0" anchor="b"/>
                </a:tc>
                <a:tc>
                  <a:txBody>
                    <a:bodyPr/>
                    <a:lstStyle/>
                    <a:p>
                      <a:pPr algn="ctr" fontAlgn="b"/>
                      <a:r>
                        <a:rPr lang="en-US" sz="800" u="none" strike="noStrike">
                          <a:effectLst/>
                        </a:rPr>
                        <a:t>1/14/2011</a:t>
                      </a:r>
                      <a:endParaRPr lang="en-US" sz="800" b="0" i="0" u="none" strike="noStrike">
                        <a:solidFill>
                          <a:srgbClr val="000000"/>
                        </a:solidFill>
                        <a:effectLst/>
                        <a:latin typeface="Calibri"/>
                      </a:endParaRPr>
                    </a:p>
                  </a:txBody>
                  <a:tcPr marL="5612" marR="5612" marT="5612" marB="0" anchor="b"/>
                </a:tc>
                <a:tc>
                  <a:txBody>
                    <a:bodyPr/>
                    <a:lstStyle/>
                    <a:p>
                      <a:pPr algn="ctr" fontAlgn="b"/>
                      <a:r>
                        <a:rPr lang="en-US" sz="800" u="none" strike="noStrike">
                          <a:effectLst/>
                        </a:rPr>
                        <a:t>1-Valid Sale</a:t>
                      </a:r>
                      <a:endParaRPr lang="en-US" sz="800" b="0" i="0" u="none" strike="noStrike">
                        <a:solidFill>
                          <a:srgbClr val="000000"/>
                        </a:solidFill>
                        <a:effectLst/>
                        <a:latin typeface="Calibri"/>
                      </a:endParaRPr>
                    </a:p>
                  </a:txBody>
                  <a:tcPr marL="5612" marR="5612" marT="5612" marB="0" anchor="b"/>
                </a:tc>
                <a:tc>
                  <a:txBody>
                    <a:bodyPr/>
                    <a:lstStyle/>
                    <a:p>
                      <a:pPr algn="ctr" fontAlgn="b"/>
                      <a:r>
                        <a:rPr lang="en-US" sz="800" u="none" strike="noStrike">
                          <a:effectLst/>
                        </a:rPr>
                        <a:t>Westchester Village</a:t>
                      </a:r>
                      <a:endParaRPr lang="en-US" sz="800" b="0" i="0" u="none" strike="noStrike">
                        <a:solidFill>
                          <a:srgbClr val="000000"/>
                        </a:solidFill>
                        <a:effectLst/>
                        <a:latin typeface="Calibri"/>
                      </a:endParaRPr>
                    </a:p>
                  </a:txBody>
                  <a:tcPr marL="5612" marR="5612" marT="5612" marB="0" anchor="b"/>
                </a:tc>
                <a:tc>
                  <a:txBody>
                    <a:bodyPr/>
                    <a:lstStyle/>
                    <a:p>
                      <a:pPr algn="ctr" fontAlgn="b"/>
                      <a:r>
                        <a:rPr lang="en-US" sz="800" u="none" strike="noStrike">
                          <a:effectLst/>
                        </a:rPr>
                        <a:t> $         175,000 </a:t>
                      </a:r>
                      <a:endParaRPr lang="en-US" sz="800" b="0" i="0" u="none" strike="noStrike">
                        <a:solidFill>
                          <a:srgbClr val="000000"/>
                        </a:solidFill>
                        <a:effectLst/>
                        <a:latin typeface="Calibri"/>
                      </a:endParaRPr>
                    </a:p>
                  </a:txBody>
                  <a:tcPr marL="5612" marR="5612" marT="5612" marB="0" anchor="b"/>
                </a:tc>
                <a:tc>
                  <a:txBody>
                    <a:bodyPr/>
                    <a:lstStyle/>
                    <a:p>
                      <a:pPr algn="ctr" fontAlgn="b"/>
                      <a:r>
                        <a:rPr lang="en-US" sz="800" u="none" strike="noStrike" dirty="0">
                          <a:effectLst/>
                        </a:rPr>
                        <a:t>             80,210 </a:t>
                      </a:r>
                      <a:endParaRPr lang="en-US" sz="800" b="0" i="0" u="none" strike="noStrike" dirty="0">
                        <a:solidFill>
                          <a:srgbClr val="000000"/>
                        </a:solidFill>
                        <a:effectLst/>
                        <a:latin typeface="Calibri"/>
                      </a:endParaRPr>
                    </a:p>
                  </a:txBody>
                  <a:tcPr marL="5612" marR="5612" marT="5612" marB="0" anchor="b"/>
                </a:tc>
                <a:tc>
                  <a:txBody>
                    <a:bodyPr/>
                    <a:lstStyle/>
                    <a:p>
                      <a:pPr algn="ctr" fontAlgn="b"/>
                      <a:r>
                        <a:rPr lang="en-US" sz="800" u="none" strike="noStrike">
                          <a:effectLst/>
                        </a:rPr>
                        <a:t>0.4583</a:t>
                      </a:r>
                      <a:endParaRPr lang="en-US" sz="800" b="0" i="0" u="none" strike="noStrike">
                        <a:solidFill>
                          <a:srgbClr val="000000"/>
                        </a:solidFill>
                        <a:effectLst/>
                        <a:latin typeface="Calibri"/>
                      </a:endParaRPr>
                    </a:p>
                  </a:txBody>
                  <a:tcPr marL="5612" marR="5612" marT="5612" marB="0" anchor="b"/>
                </a:tc>
                <a:tc>
                  <a:txBody>
                    <a:bodyPr/>
                    <a:lstStyle/>
                    <a:p>
                      <a:pPr algn="l" fontAlgn="b"/>
                      <a:r>
                        <a:rPr lang="en-US" sz="800" u="none" strike="noStrike">
                          <a:effectLst/>
                        </a:rPr>
                        <a:t>            87,500 </a:t>
                      </a:r>
                      <a:endParaRPr lang="en-US" sz="800" b="0" i="0" u="none" strike="noStrike">
                        <a:solidFill>
                          <a:srgbClr val="000000"/>
                        </a:solidFill>
                        <a:effectLst/>
                        <a:latin typeface="Calibri"/>
                      </a:endParaRPr>
                    </a:p>
                  </a:txBody>
                  <a:tcPr marL="5612" marR="5612" marT="5612" marB="0" anchor="b"/>
                </a:tc>
                <a:tc>
                  <a:txBody>
                    <a:bodyPr/>
                    <a:lstStyle/>
                    <a:p>
                      <a:pPr algn="l" fontAlgn="b"/>
                      <a:r>
                        <a:rPr lang="en-US" sz="800" u="none" strike="noStrike">
                          <a:effectLst/>
                        </a:rPr>
                        <a:t>    0.0909 </a:t>
                      </a:r>
                      <a:endParaRPr lang="en-US" sz="800" b="0" i="0" u="none" strike="noStrike">
                        <a:solidFill>
                          <a:srgbClr val="000000"/>
                        </a:solidFill>
                        <a:effectLst/>
                        <a:latin typeface="Calibri"/>
                      </a:endParaRPr>
                    </a:p>
                  </a:txBody>
                  <a:tcPr marL="5612" marR="5612" marT="5612" marB="0" anchor="b"/>
                </a:tc>
              </a:tr>
              <a:tr h="276214">
                <a:tc>
                  <a:txBody>
                    <a:bodyPr/>
                    <a:lstStyle/>
                    <a:p>
                      <a:pPr algn="ctr" fontAlgn="b"/>
                      <a:r>
                        <a:rPr lang="en-US" sz="800" u="none" strike="noStrike">
                          <a:effectLst/>
                        </a:rPr>
                        <a:t>19-34-254-019</a:t>
                      </a:r>
                      <a:endParaRPr lang="en-US" sz="800" b="0" i="0" u="none" strike="noStrike">
                        <a:solidFill>
                          <a:srgbClr val="000000"/>
                        </a:solidFill>
                        <a:effectLst/>
                        <a:latin typeface="Calibri"/>
                      </a:endParaRPr>
                    </a:p>
                  </a:txBody>
                  <a:tcPr marL="5612" marR="5612" marT="5612" marB="0" anchor="b"/>
                </a:tc>
                <a:tc>
                  <a:txBody>
                    <a:bodyPr/>
                    <a:lstStyle/>
                    <a:p>
                      <a:pPr algn="ctr" fontAlgn="b"/>
                      <a:r>
                        <a:rPr lang="en-US" sz="800" u="none" strike="noStrike">
                          <a:effectLst/>
                        </a:rPr>
                        <a:t>4/29/2011</a:t>
                      </a:r>
                      <a:endParaRPr lang="en-US" sz="800" b="0" i="0" u="none" strike="noStrike">
                        <a:solidFill>
                          <a:srgbClr val="000000"/>
                        </a:solidFill>
                        <a:effectLst/>
                        <a:latin typeface="Calibri"/>
                      </a:endParaRPr>
                    </a:p>
                  </a:txBody>
                  <a:tcPr marL="5612" marR="5612" marT="5612" marB="0" anchor="b"/>
                </a:tc>
                <a:tc>
                  <a:txBody>
                    <a:bodyPr/>
                    <a:lstStyle/>
                    <a:p>
                      <a:pPr algn="ctr" fontAlgn="b"/>
                      <a:r>
                        <a:rPr lang="en-US" sz="800" u="none" strike="noStrike">
                          <a:effectLst/>
                        </a:rPr>
                        <a:t>1-Valid Sale</a:t>
                      </a:r>
                      <a:endParaRPr lang="en-US" sz="800" b="0" i="0" u="none" strike="noStrike">
                        <a:solidFill>
                          <a:srgbClr val="000000"/>
                        </a:solidFill>
                        <a:effectLst/>
                        <a:latin typeface="Calibri"/>
                      </a:endParaRPr>
                    </a:p>
                  </a:txBody>
                  <a:tcPr marL="5612" marR="5612" marT="5612" marB="0" anchor="b"/>
                </a:tc>
                <a:tc>
                  <a:txBody>
                    <a:bodyPr/>
                    <a:lstStyle/>
                    <a:p>
                      <a:pPr algn="ctr" fontAlgn="b"/>
                      <a:r>
                        <a:rPr lang="en-US" sz="800" u="none" strike="noStrike">
                          <a:effectLst/>
                        </a:rPr>
                        <a:t>Westchester Village</a:t>
                      </a:r>
                      <a:endParaRPr lang="en-US" sz="800" b="0" i="0" u="none" strike="noStrike">
                        <a:solidFill>
                          <a:srgbClr val="000000"/>
                        </a:solidFill>
                        <a:effectLst/>
                        <a:latin typeface="Calibri"/>
                      </a:endParaRPr>
                    </a:p>
                  </a:txBody>
                  <a:tcPr marL="5612" marR="5612" marT="5612" marB="0" anchor="b"/>
                </a:tc>
                <a:tc>
                  <a:txBody>
                    <a:bodyPr/>
                    <a:lstStyle/>
                    <a:p>
                      <a:pPr algn="ctr" fontAlgn="b"/>
                      <a:r>
                        <a:rPr lang="en-US" sz="800" u="none" strike="noStrike">
                          <a:effectLst/>
                        </a:rPr>
                        <a:t> $         249,000 </a:t>
                      </a:r>
                      <a:endParaRPr lang="en-US" sz="800" b="0" i="0" u="none" strike="noStrike">
                        <a:solidFill>
                          <a:srgbClr val="000000"/>
                        </a:solidFill>
                        <a:effectLst/>
                        <a:latin typeface="Calibri"/>
                      </a:endParaRPr>
                    </a:p>
                  </a:txBody>
                  <a:tcPr marL="5612" marR="5612" marT="5612" marB="0" anchor="b"/>
                </a:tc>
                <a:tc>
                  <a:txBody>
                    <a:bodyPr/>
                    <a:lstStyle/>
                    <a:p>
                      <a:pPr algn="ctr" fontAlgn="b"/>
                      <a:r>
                        <a:rPr lang="en-US" sz="800" u="none" strike="noStrike" dirty="0">
                          <a:effectLst/>
                        </a:rPr>
                        <a:t>             99,430 </a:t>
                      </a:r>
                      <a:endParaRPr lang="en-US" sz="800" b="0" i="0" u="none" strike="noStrike" dirty="0">
                        <a:solidFill>
                          <a:srgbClr val="000000"/>
                        </a:solidFill>
                        <a:effectLst/>
                        <a:latin typeface="Calibri"/>
                      </a:endParaRPr>
                    </a:p>
                  </a:txBody>
                  <a:tcPr marL="5612" marR="5612" marT="5612" marB="0" anchor="b"/>
                </a:tc>
                <a:tc>
                  <a:txBody>
                    <a:bodyPr/>
                    <a:lstStyle/>
                    <a:p>
                      <a:pPr algn="ctr" fontAlgn="b"/>
                      <a:r>
                        <a:rPr lang="en-US" sz="800" u="none" strike="noStrike">
                          <a:effectLst/>
                        </a:rPr>
                        <a:t>0.3993</a:t>
                      </a:r>
                      <a:endParaRPr lang="en-US" sz="800" b="0" i="0" u="none" strike="noStrike">
                        <a:solidFill>
                          <a:srgbClr val="000000"/>
                        </a:solidFill>
                        <a:effectLst/>
                        <a:latin typeface="Calibri"/>
                      </a:endParaRPr>
                    </a:p>
                  </a:txBody>
                  <a:tcPr marL="5612" marR="5612" marT="5612" marB="0" anchor="b"/>
                </a:tc>
                <a:tc>
                  <a:txBody>
                    <a:bodyPr/>
                    <a:lstStyle/>
                    <a:p>
                      <a:pPr algn="l" fontAlgn="b"/>
                      <a:r>
                        <a:rPr lang="en-US" sz="800" u="none" strike="noStrike">
                          <a:effectLst/>
                        </a:rPr>
                        <a:t>          124,500 </a:t>
                      </a:r>
                      <a:endParaRPr lang="en-US" sz="800" b="0" i="0" u="none" strike="noStrike">
                        <a:solidFill>
                          <a:srgbClr val="000000"/>
                        </a:solidFill>
                        <a:effectLst/>
                        <a:latin typeface="Calibri"/>
                      </a:endParaRPr>
                    </a:p>
                  </a:txBody>
                  <a:tcPr marL="5612" marR="5612" marT="5612" marB="0" anchor="b"/>
                </a:tc>
                <a:tc>
                  <a:txBody>
                    <a:bodyPr/>
                    <a:lstStyle/>
                    <a:p>
                      <a:pPr algn="l" fontAlgn="b"/>
                      <a:r>
                        <a:rPr lang="en-US" sz="800" u="none" strike="noStrike">
                          <a:effectLst/>
                        </a:rPr>
                        <a:t>    0.2521 </a:t>
                      </a:r>
                      <a:endParaRPr lang="en-US" sz="800" b="0" i="0" u="none" strike="noStrike">
                        <a:solidFill>
                          <a:srgbClr val="000000"/>
                        </a:solidFill>
                        <a:effectLst/>
                        <a:latin typeface="Calibri"/>
                      </a:endParaRPr>
                    </a:p>
                  </a:txBody>
                  <a:tcPr marL="5612" marR="5612" marT="5612" marB="0" anchor="b"/>
                </a:tc>
              </a:tr>
              <a:tr h="276214">
                <a:tc>
                  <a:txBody>
                    <a:bodyPr/>
                    <a:lstStyle/>
                    <a:p>
                      <a:pPr algn="ctr" fontAlgn="b"/>
                      <a:r>
                        <a:rPr lang="en-US" sz="800" u="none" strike="noStrike">
                          <a:effectLst/>
                        </a:rPr>
                        <a:t>19-34-276-002</a:t>
                      </a:r>
                      <a:endParaRPr lang="en-US" sz="800" b="0" i="0" u="none" strike="noStrike">
                        <a:solidFill>
                          <a:srgbClr val="000000"/>
                        </a:solidFill>
                        <a:effectLst/>
                        <a:latin typeface="Calibri"/>
                      </a:endParaRPr>
                    </a:p>
                  </a:txBody>
                  <a:tcPr marL="5612" marR="5612" marT="5612" marB="0" anchor="b"/>
                </a:tc>
                <a:tc>
                  <a:txBody>
                    <a:bodyPr/>
                    <a:lstStyle/>
                    <a:p>
                      <a:pPr algn="ctr" fontAlgn="b"/>
                      <a:r>
                        <a:rPr lang="en-US" sz="800" u="none" strike="noStrike">
                          <a:effectLst/>
                        </a:rPr>
                        <a:t>6/23/2011</a:t>
                      </a:r>
                      <a:endParaRPr lang="en-US" sz="800" b="0" i="0" u="none" strike="noStrike">
                        <a:solidFill>
                          <a:srgbClr val="000000"/>
                        </a:solidFill>
                        <a:effectLst/>
                        <a:latin typeface="Calibri"/>
                      </a:endParaRPr>
                    </a:p>
                  </a:txBody>
                  <a:tcPr marL="5612" marR="5612" marT="5612" marB="0" anchor="b"/>
                </a:tc>
                <a:tc>
                  <a:txBody>
                    <a:bodyPr/>
                    <a:lstStyle/>
                    <a:p>
                      <a:pPr algn="ctr" fontAlgn="b"/>
                      <a:r>
                        <a:rPr lang="en-US" sz="800" u="none" strike="noStrike">
                          <a:effectLst/>
                        </a:rPr>
                        <a:t>1- Valid Sale</a:t>
                      </a:r>
                      <a:endParaRPr lang="en-US" sz="800" b="0" i="0" u="none" strike="noStrike">
                        <a:solidFill>
                          <a:srgbClr val="000000"/>
                        </a:solidFill>
                        <a:effectLst/>
                        <a:latin typeface="Calibri"/>
                      </a:endParaRPr>
                    </a:p>
                  </a:txBody>
                  <a:tcPr marL="5612" marR="5612" marT="5612" marB="0" anchor="b"/>
                </a:tc>
                <a:tc>
                  <a:txBody>
                    <a:bodyPr/>
                    <a:lstStyle/>
                    <a:p>
                      <a:pPr algn="ctr" fontAlgn="b"/>
                      <a:r>
                        <a:rPr lang="en-US" sz="800" u="none" strike="noStrike">
                          <a:effectLst/>
                        </a:rPr>
                        <a:t>Westchester Village</a:t>
                      </a:r>
                      <a:endParaRPr lang="en-US" sz="800" b="0" i="0" u="none" strike="noStrike">
                        <a:solidFill>
                          <a:srgbClr val="000000"/>
                        </a:solidFill>
                        <a:effectLst/>
                        <a:latin typeface="Calibri"/>
                      </a:endParaRPr>
                    </a:p>
                  </a:txBody>
                  <a:tcPr marL="5612" marR="5612" marT="5612" marB="0" anchor="b"/>
                </a:tc>
                <a:tc>
                  <a:txBody>
                    <a:bodyPr/>
                    <a:lstStyle/>
                    <a:p>
                      <a:pPr algn="ctr" fontAlgn="b"/>
                      <a:r>
                        <a:rPr lang="en-US" sz="800" u="none" strike="noStrike">
                          <a:effectLst/>
                        </a:rPr>
                        <a:t> $         200,000 </a:t>
                      </a:r>
                      <a:endParaRPr lang="en-US" sz="800" b="0" i="0" u="none" strike="noStrike">
                        <a:solidFill>
                          <a:srgbClr val="000000"/>
                        </a:solidFill>
                        <a:effectLst/>
                        <a:latin typeface="Calibri"/>
                      </a:endParaRPr>
                    </a:p>
                  </a:txBody>
                  <a:tcPr marL="5612" marR="5612" marT="5612" marB="0" anchor="b"/>
                </a:tc>
                <a:tc>
                  <a:txBody>
                    <a:bodyPr/>
                    <a:lstStyle/>
                    <a:p>
                      <a:pPr algn="ctr" fontAlgn="b"/>
                      <a:r>
                        <a:rPr lang="en-US" sz="800" u="none" strike="noStrike" dirty="0">
                          <a:effectLst/>
                        </a:rPr>
                        <a:t>           108,660 </a:t>
                      </a:r>
                      <a:endParaRPr lang="en-US" sz="800" b="0" i="0" u="none" strike="noStrike" dirty="0">
                        <a:solidFill>
                          <a:srgbClr val="000000"/>
                        </a:solidFill>
                        <a:effectLst/>
                        <a:latin typeface="Calibri"/>
                      </a:endParaRPr>
                    </a:p>
                  </a:txBody>
                  <a:tcPr marL="5612" marR="5612" marT="5612" marB="0" anchor="b"/>
                </a:tc>
                <a:tc>
                  <a:txBody>
                    <a:bodyPr/>
                    <a:lstStyle/>
                    <a:p>
                      <a:pPr algn="ctr" fontAlgn="b"/>
                      <a:r>
                        <a:rPr lang="en-US" sz="800" u="none" strike="noStrike">
                          <a:effectLst/>
                        </a:rPr>
                        <a:t>0.5433</a:t>
                      </a:r>
                      <a:endParaRPr lang="en-US" sz="800" b="0" i="0" u="none" strike="noStrike">
                        <a:solidFill>
                          <a:srgbClr val="000000"/>
                        </a:solidFill>
                        <a:effectLst/>
                        <a:latin typeface="Calibri"/>
                      </a:endParaRPr>
                    </a:p>
                  </a:txBody>
                  <a:tcPr marL="5612" marR="5612" marT="5612" marB="0" anchor="b"/>
                </a:tc>
                <a:tc>
                  <a:txBody>
                    <a:bodyPr/>
                    <a:lstStyle/>
                    <a:p>
                      <a:pPr algn="l" fontAlgn="b"/>
                      <a:r>
                        <a:rPr lang="en-US" sz="800" u="none" strike="noStrike">
                          <a:effectLst/>
                        </a:rPr>
                        <a:t>          100,000 </a:t>
                      </a:r>
                      <a:endParaRPr lang="en-US" sz="800" b="0" i="0" u="none" strike="noStrike">
                        <a:solidFill>
                          <a:srgbClr val="000000"/>
                        </a:solidFill>
                        <a:effectLst/>
                        <a:latin typeface="Calibri"/>
                      </a:endParaRPr>
                    </a:p>
                  </a:txBody>
                  <a:tcPr marL="5612" marR="5612" marT="5612" marB="0" anchor="b"/>
                </a:tc>
                <a:tc>
                  <a:txBody>
                    <a:bodyPr/>
                    <a:lstStyle/>
                    <a:p>
                      <a:pPr algn="l" fontAlgn="b"/>
                      <a:r>
                        <a:rPr lang="en-US" sz="800" u="none" strike="noStrike">
                          <a:effectLst/>
                        </a:rPr>
                        <a:t>   (0.0797)</a:t>
                      </a:r>
                      <a:endParaRPr lang="en-US" sz="800" b="0" i="0" u="none" strike="noStrike">
                        <a:solidFill>
                          <a:srgbClr val="000000"/>
                        </a:solidFill>
                        <a:effectLst/>
                        <a:latin typeface="Calibri"/>
                      </a:endParaRPr>
                    </a:p>
                  </a:txBody>
                  <a:tcPr marL="5612" marR="5612" marT="5612" marB="0" anchor="b"/>
                </a:tc>
              </a:tr>
              <a:tr h="276214">
                <a:tc>
                  <a:txBody>
                    <a:bodyPr/>
                    <a:lstStyle/>
                    <a:p>
                      <a:pPr algn="ctr" fontAlgn="b"/>
                      <a:r>
                        <a:rPr lang="en-US" sz="800" u="none" strike="noStrike">
                          <a:effectLst/>
                        </a:rPr>
                        <a:t>19-34-327-009</a:t>
                      </a:r>
                      <a:endParaRPr lang="en-US" sz="800" b="0" i="0" u="none" strike="noStrike">
                        <a:solidFill>
                          <a:srgbClr val="000000"/>
                        </a:solidFill>
                        <a:effectLst/>
                        <a:latin typeface="Calibri"/>
                      </a:endParaRPr>
                    </a:p>
                  </a:txBody>
                  <a:tcPr marL="5612" marR="5612" marT="5612" marB="0" anchor="b"/>
                </a:tc>
                <a:tc>
                  <a:txBody>
                    <a:bodyPr/>
                    <a:lstStyle/>
                    <a:p>
                      <a:pPr algn="ctr" fontAlgn="b"/>
                      <a:r>
                        <a:rPr lang="en-US" sz="800" u="none" strike="noStrike">
                          <a:effectLst/>
                        </a:rPr>
                        <a:t>8/3/2012</a:t>
                      </a:r>
                      <a:endParaRPr lang="en-US" sz="800" b="0" i="0" u="none" strike="noStrike">
                        <a:solidFill>
                          <a:srgbClr val="000000"/>
                        </a:solidFill>
                        <a:effectLst/>
                        <a:latin typeface="Calibri"/>
                      </a:endParaRPr>
                    </a:p>
                  </a:txBody>
                  <a:tcPr marL="5612" marR="5612" marT="5612" marB="0" anchor="b"/>
                </a:tc>
                <a:tc>
                  <a:txBody>
                    <a:bodyPr/>
                    <a:lstStyle/>
                    <a:p>
                      <a:pPr algn="ctr" fontAlgn="b"/>
                      <a:r>
                        <a:rPr lang="en-US" sz="800" u="none" strike="noStrike">
                          <a:effectLst/>
                        </a:rPr>
                        <a:t>1-Valid Sale</a:t>
                      </a:r>
                      <a:endParaRPr lang="en-US" sz="800" b="0" i="0" u="none" strike="noStrike">
                        <a:solidFill>
                          <a:srgbClr val="000000"/>
                        </a:solidFill>
                        <a:effectLst/>
                        <a:latin typeface="Calibri"/>
                      </a:endParaRPr>
                    </a:p>
                  </a:txBody>
                  <a:tcPr marL="5612" marR="5612" marT="5612" marB="0" anchor="b"/>
                </a:tc>
                <a:tc>
                  <a:txBody>
                    <a:bodyPr/>
                    <a:lstStyle/>
                    <a:p>
                      <a:pPr algn="ctr" fontAlgn="b"/>
                      <a:r>
                        <a:rPr lang="en-US" sz="800" u="none" strike="noStrike">
                          <a:effectLst/>
                        </a:rPr>
                        <a:t>Westchester Village</a:t>
                      </a:r>
                      <a:endParaRPr lang="en-US" sz="800" b="0" i="0" u="none" strike="noStrike">
                        <a:solidFill>
                          <a:srgbClr val="000000"/>
                        </a:solidFill>
                        <a:effectLst/>
                        <a:latin typeface="Calibri"/>
                      </a:endParaRPr>
                    </a:p>
                  </a:txBody>
                  <a:tcPr marL="5612" marR="5612" marT="5612" marB="0" anchor="b"/>
                </a:tc>
                <a:tc>
                  <a:txBody>
                    <a:bodyPr/>
                    <a:lstStyle/>
                    <a:p>
                      <a:pPr algn="ctr" fontAlgn="b"/>
                      <a:r>
                        <a:rPr lang="en-US" sz="800" u="none" strike="noStrike">
                          <a:effectLst/>
                        </a:rPr>
                        <a:t> $         320,000 </a:t>
                      </a:r>
                      <a:endParaRPr lang="en-US" sz="800" b="0" i="0" u="none" strike="noStrike">
                        <a:solidFill>
                          <a:srgbClr val="000000"/>
                        </a:solidFill>
                        <a:effectLst/>
                        <a:latin typeface="Calibri"/>
                      </a:endParaRPr>
                    </a:p>
                  </a:txBody>
                  <a:tcPr marL="5612" marR="5612" marT="5612" marB="0" anchor="b"/>
                </a:tc>
                <a:tc>
                  <a:txBody>
                    <a:bodyPr/>
                    <a:lstStyle/>
                    <a:p>
                      <a:pPr algn="ctr" fontAlgn="b"/>
                      <a:r>
                        <a:rPr lang="en-US" sz="800" u="none" strike="noStrike" dirty="0">
                          <a:effectLst/>
                        </a:rPr>
                        <a:t>           162,860 </a:t>
                      </a:r>
                      <a:endParaRPr lang="en-US" sz="800" b="0" i="0" u="none" strike="noStrike" dirty="0">
                        <a:solidFill>
                          <a:srgbClr val="000000"/>
                        </a:solidFill>
                        <a:effectLst/>
                        <a:latin typeface="Calibri"/>
                      </a:endParaRPr>
                    </a:p>
                  </a:txBody>
                  <a:tcPr marL="5612" marR="5612" marT="5612" marB="0" anchor="b"/>
                </a:tc>
                <a:tc>
                  <a:txBody>
                    <a:bodyPr/>
                    <a:lstStyle/>
                    <a:p>
                      <a:pPr algn="ctr" fontAlgn="b"/>
                      <a:r>
                        <a:rPr lang="en-US" sz="800" u="none" strike="noStrike">
                          <a:effectLst/>
                        </a:rPr>
                        <a:t>0.5089</a:t>
                      </a:r>
                      <a:endParaRPr lang="en-US" sz="800" b="0" i="0" u="none" strike="noStrike">
                        <a:solidFill>
                          <a:srgbClr val="000000"/>
                        </a:solidFill>
                        <a:effectLst/>
                        <a:latin typeface="Calibri"/>
                      </a:endParaRPr>
                    </a:p>
                  </a:txBody>
                  <a:tcPr marL="5612" marR="5612" marT="5612" marB="0" anchor="b"/>
                </a:tc>
                <a:tc>
                  <a:txBody>
                    <a:bodyPr/>
                    <a:lstStyle/>
                    <a:p>
                      <a:pPr algn="l" fontAlgn="b"/>
                      <a:r>
                        <a:rPr lang="en-US" sz="800" u="none" strike="noStrike">
                          <a:effectLst/>
                        </a:rPr>
                        <a:t>          160,000 </a:t>
                      </a:r>
                      <a:endParaRPr lang="en-US" sz="800" b="0" i="0" u="none" strike="noStrike">
                        <a:solidFill>
                          <a:srgbClr val="000000"/>
                        </a:solidFill>
                        <a:effectLst/>
                        <a:latin typeface="Calibri"/>
                      </a:endParaRPr>
                    </a:p>
                  </a:txBody>
                  <a:tcPr marL="5612" marR="5612" marT="5612" marB="0" anchor="b"/>
                </a:tc>
                <a:tc>
                  <a:txBody>
                    <a:bodyPr/>
                    <a:lstStyle/>
                    <a:p>
                      <a:pPr algn="l" fontAlgn="b"/>
                      <a:r>
                        <a:rPr lang="en-US" sz="800" u="none" strike="noStrike">
                          <a:effectLst/>
                        </a:rPr>
                        <a:t>   (0.0176)</a:t>
                      </a:r>
                      <a:endParaRPr lang="en-US" sz="800" b="0" i="0" u="none" strike="noStrike">
                        <a:solidFill>
                          <a:srgbClr val="000000"/>
                        </a:solidFill>
                        <a:effectLst/>
                        <a:latin typeface="Calibri"/>
                      </a:endParaRPr>
                    </a:p>
                  </a:txBody>
                  <a:tcPr marL="5612" marR="5612" marT="5612" marB="0" anchor="b"/>
                </a:tc>
              </a:tr>
              <a:tr h="276214">
                <a:tc>
                  <a:txBody>
                    <a:bodyPr/>
                    <a:lstStyle/>
                    <a:p>
                      <a:pPr algn="ctr" fontAlgn="b"/>
                      <a:r>
                        <a:rPr lang="en-US" sz="800" u="none" strike="noStrike">
                          <a:effectLst/>
                        </a:rPr>
                        <a:t>19-34-327-015</a:t>
                      </a:r>
                      <a:endParaRPr lang="en-US" sz="800" b="0" i="0" u="none" strike="noStrike">
                        <a:solidFill>
                          <a:srgbClr val="000000"/>
                        </a:solidFill>
                        <a:effectLst/>
                        <a:latin typeface="Calibri"/>
                      </a:endParaRPr>
                    </a:p>
                  </a:txBody>
                  <a:tcPr marL="5612" marR="5612" marT="5612" marB="0" anchor="b"/>
                </a:tc>
                <a:tc>
                  <a:txBody>
                    <a:bodyPr/>
                    <a:lstStyle/>
                    <a:p>
                      <a:pPr algn="ctr" fontAlgn="b"/>
                      <a:r>
                        <a:rPr lang="en-US" sz="800" u="none" strike="noStrike">
                          <a:effectLst/>
                        </a:rPr>
                        <a:t>12/21/2011</a:t>
                      </a:r>
                      <a:endParaRPr lang="en-US" sz="800" b="0" i="0" u="none" strike="noStrike">
                        <a:solidFill>
                          <a:srgbClr val="000000"/>
                        </a:solidFill>
                        <a:effectLst/>
                        <a:latin typeface="Calibri"/>
                      </a:endParaRPr>
                    </a:p>
                  </a:txBody>
                  <a:tcPr marL="5612" marR="5612" marT="5612" marB="0" anchor="b"/>
                </a:tc>
                <a:tc>
                  <a:txBody>
                    <a:bodyPr/>
                    <a:lstStyle/>
                    <a:p>
                      <a:pPr algn="ctr" fontAlgn="b"/>
                      <a:r>
                        <a:rPr lang="en-US" sz="800" u="none" strike="noStrike">
                          <a:effectLst/>
                        </a:rPr>
                        <a:t>1-Valid Sale</a:t>
                      </a:r>
                      <a:endParaRPr lang="en-US" sz="800" b="0" i="0" u="none" strike="noStrike">
                        <a:solidFill>
                          <a:srgbClr val="000000"/>
                        </a:solidFill>
                        <a:effectLst/>
                        <a:latin typeface="Calibri"/>
                      </a:endParaRPr>
                    </a:p>
                  </a:txBody>
                  <a:tcPr marL="5612" marR="5612" marT="5612" marB="0" anchor="b"/>
                </a:tc>
                <a:tc>
                  <a:txBody>
                    <a:bodyPr/>
                    <a:lstStyle/>
                    <a:p>
                      <a:pPr algn="ctr" fontAlgn="b"/>
                      <a:r>
                        <a:rPr lang="en-US" sz="800" u="none" strike="noStrike">
                          <a:effectLst/>
                        </a:rPr>
                        <a:t>Westchester Village</a:t>
                      </a:r>
                      <a:endParaRPr lang="en-US" sz="800" b="0" i="0" u="none" strike="noStrike">
                        <a:solidFill>
                          <a:srgbClr val="000000"/>
                        </a:solidFill>
                        <a:effectLst/>
                        <a:latin typeface="Calibri"/>
                      </a:endParaRPr>
                    </a:p>
                  </a:txBody>
                  <a:tcPr marL="5612" marR="5612" marT="5612" marB="0" anchor="b"/>
                </a:tc>
                <a:tc>
                  <a:txBody>
                    <a:bodyPr/>
                    <a:lstStyle/>
                    <a:p>
                      <a:pPr algn="ctr" fontAlgn="b"/>
                      <a:r>
                        <a:rPr lang="en-US" sz="800" u="sng" strike="noStrike" dirty="0">
                          <a:effectLst/>
                        </a:rPr>
                        <a:t> $         360,000 </a:t>
                      </a:r>
                      <a:endParaRPr lang="en-US" sz="800" b="0" i="0" u="sng" strike="noStrike" dirty="0">
                        <a:solidFill>
                          <a:srgbClr val="000000"/>
                        </a:solidFill>
                        <a:effectLst/>
                        <a:latin typeface="Calibri"/>
                      </a:endParaRPr>
                    </a:p>
                  </a:txBody>
                  <a:tcPr marL="5612" marR="5612" marT="5612" marB="0" anchor="b"/>
                </a:tc>
                <a:tc>
                  <a:txBody>
                    <a:bodyPr/>
                    <a:lstStyle/>
                    <a:p>
                      <a:pPr algn="ctr" fontAlgn="b"/>
                      <a:r>
                        <a:rPr lang="en-US" sz="800" u="sng" strike="noStrike" dirty="0">
                          <a:effectLst/>
                        </a:rPr>
                        <a:t>           186,220 </a:t>
                      </a:r>
                      <a:endParaRPr lang="en-US" sz="800" b="0" i="0" u="sng" strike="noStrike" dirty="0">
                        <a:solidFill>
                          <a:srgbClr val="000000"/>
                        </a:solidFill>
                        <a:effectLst/>
                        <a:latin typeface="Calibri"/>
                      </a:endParaRPr>
                    </a:p>
                  </a:txBody>
                  <a:tcPr marL="5612" marR="5612" marT="5612" marB="0" anchor="b"/>
                </a:tc>
                <a:tc>
                  <a:txBody>
                    <a:bodyPr/>
                    <a:lstStyle/>
                    <a:p>
                      <a:pPr algn="ctr" fontAlgn="b"/>
                      <a:r>
                        <a:rPr lang="en-US" sz="800" u="sng" strike="noStrike" dirty="0">
                          <a:effectLst/>
                        </a:rPr>
                        <a:t>0.5173</a:t>
                      </a:r>
                      <a:endParaRPr lang="en-US" sz="800" b="0" i="0" u="sng" strike="noStrike" dirty="0">
                        <a:solidFill>
                          <a:srgbClr val="000000"/>
                        </a:solidFill>
                        <a:effectLst/>
                        <a:latin typeface="Calibri"/>
                      </a:endParaRPr>
                    </a:p>
                  </a:txBody>
                  <a:tcPr marL="5612" marR="5612" marT="5612" marB="0" anchor="b"/>
                </a:tc>
                <a:tc>
                  <a:txBody>
                    <a:bodyPr/>
                    <a:lstStyle/>
                    <a:p>
                      <a:pPr algn="l" fontAlgn="b"/>
                      <a:r>
                        <a:rPr lang="en-US" sz="800" u="sng" strike="noStrike" dirty="0">
                          <a:effectLst/>
                        </a:rPr>
                        <a:t>          180,000 </a:t>
                      </a:r>
                      <a:endParaRPr lang="en-US" sz="800" b="0" i="0" u="sng" strike="noStrike" dirty="0">
                        <a:solidFill>
                          <a:srgbClr val="000000"/>
                        </a:solidFill>
                        <a:effectLst/>
                        <a:latin typeface="Calibri"/>
                      </a:endParaRPr>
                    </a:p>
                  </a:txBody>
                  <a:tcPr marL="5612" marR="5612" marT="5612" marB="0" anchor="b"/>
                </a:tc>
                <a:tc>
                  <a:txBody>
                    <a:bodyPr/>
                    <a:lstStyle/>
                    <a:p>
                      <a:pPr algn="l" fontAlgn="b"/>
                      <a:r>
                        <a:rPr lang="en-US" sz="800" u="sng" strike="noStrike" dirty="0">
                          <a:effectLst/>
                        </a:rPr>
                        <a:t>   (0.0334)</a:t>
                      </a:r>
                      <a:endParaRPr lang="en-US" sz="800" b="0" i="0" u="sng" strike="noStrike" dirty="0">
                        <a:solidFill>
                          <a:srgbClr val="000000"/>
                        </a:solidFill>
                        <a:effectLst/>
                        <a:latin typeface="Calibri"/>
                      </a:endParaRPr>
                    </a:p>
                  </a:txBody>
                  <a:tcPr marL="5612" marR="5612" marT="5612" marB="0" anchor="b"/>
                </a:tc>
              </a:tr>
              <a:tr h="71904">
                <a:tc>
                  <a:txBody>
                    <a:bodyPr/>
                    <a:lstStyle/>
                    <a:p>
                      <a:pPr algn="ctr" fontAlgn="b"/>
                      <a:endParaRPr lang="en-US" sz="800" b="0" i="0" u="none" strike="noStrike">
                        <a:solidFill>
                          <a:srgbClr val="000000"/>
                        </a:solidFill>
                        <a:effectLst/>
                        <a:latin typeface="Calibri"/>
                      </a:endParaRPr>
                    </a:p>
                  </a:txBody>
                  <a:tcPr marL="5612" marR="5612" marT="5612" marB="0" anchor="b"/>
                </a:tc>
                <a:tc>
                  <a:txBody>
                    <a:bodyPr/>
                    <a:lstStyle/>
                    <a:p>
                      <a:pPr algn="ctr" fontAlgn="b"/>
                      <a:endParaRPr lang="en-US" sz="800" b="0" i="0" u="none" strike="noStrike">
                        <a:solidFill>
                          <a:srgbClr val="000000"/>
                        </a:solidFill>
                        <a:effectLst/>
                        <a:latin typeface="Calibri"/>
                      </a:endParaRPr>
                    </a:p>
                  </a:txBody>
                  <a:tcPr marL="5612" marR="5612" marT="5612" marB="0" anchor="b"/>
                </a:tc>
                <a:tc>
                  <a:txBody>
                    <a:bodyPr/>
                    <a:lstStyle/>
                    <a:p>
                      <a:pPr algn="ctr" fontAlgn="b"/>
                      <a:endParaRPr lang="en-US" sz="800" b="0" i="0" u="none" strike="noStrike">
                        <a:solidFill>
                          <a:srgbClr val="000000"/>
                        </a:solidFill>
                        <a:effectLst/>
                        <a:latin typeface="Calibri"/>
                      </a:endParaRPr>
                    </a:p>
                  </a:txBody>
                  <a:tcPr marL="5612" marR="5612" marT="5612" marB="0" anchor="b"/>
                </a:tc>
                <a:tc>
                  <a:txBody>
                    <a:bodyPr/>
                    <a:lstStyle/>
                    <a:p>
                      <a:pPr algn="ctr" fontAlgn="b"/>
                      <a:r>
                        <a:rPr lang="en-US" sz="800" u="none" strike="noStrike" dirty="0">
                          <a:effectLst/>
                        </a:rPr>
                        <a:t> </a:t>
                      </a:r>
                      <a:r>
                        <a:rPr lang="en-US" sz="800" u="none" strike="noStrike" dirty="0" smtClean="0">
                          <a:effectLst/>
                        </a:rPr>
                        <a:t>                               </a:t>
                      </a:r>
                      <a:endParaRPr lang="en-US" sz="800" b="0" i="0" u="none" strike="noStrike" dirty="0">
                        <a:solidFill>
                          <a:srgbClr val="000000"/>
                        </a:solidFill>
                        <a:effectLst/>
                        <a:latin typeface="Calibri"/>
                      </a:endParaRPr>
                    </a:p>
                  </a:txBody>
                  <a:tcPr marL="5612" marR="5612" marT="5612" marB="0" anchor="b"/>
                </a:tc>
                <a:tc>
                  <a:txBody>
                    <a:bodyPr/>
                    <a:lstStyle/>
                    <a:p>
                      <a:pPr algn="ctr" fontAlgn="b"/>
                      <a:r>
                        <a:rPr lang="en-US" sz="800" u="none" strike="noStrike" dirty="0">
                          <a:effectLst/>
                        </a:rPr>
                        <a:t> $      3,253,400 </a:t>
                      </a:r>
                      <a:endParaRPr lang="en-US" sz="800" b="0" i="0" u="none" strike="noStrike" dirty="0">
                        <a:solidFill>
                          <a:srgbClr val="000000"/>
                        </a:solidFill>
                        <a:effectLst/>
                        <a:latin typeface="Calibri"/>
                      </a:endParaRPr>
                    </a:p>
                  </a:txBody>
                  <a:tcPr marL="5612" marR="5612" marT="5612" marB="0" anchor="b"/>
                </a:tc>
                <a:tc>
                  <a:txBody>
                    <a:bodyPr/>
                    <a:lstStyle/>
                    <a:p>
                      <a:pPr algn="ctr" fontAlgn="b"/>
                      <a:r>
                        <a:rPr lang="en-US" sz="800" u="none" strike="noStrike" dirty="0">
                          <a:effectLst/>
                        </a:rPr>
                        <a:t>       1,593,570 </a:t>
                      </a:r>
                      <a:endParaRPr lang="en-US" sz="800" b="0" i="0" u="none" strike="noStrike" dirty="0">
                        <a:solidFill>
                          <a:srgbClr val="000000"/>
                        </a:solidFill>
                        <a:effectLst/>
                        <a:latin typeface="Calibri"/>
                      </a:endParaRPr>
                    </a:p>
                  </a:txBody>
                  <a:tcPr marL="5612" marR="5612" marT="5612" marB="0" anchor="b"/>
                </a:tc>
                <a:tc>
                  <a:txBody>
                    <a:bodyPr/>
                    <a:lstStyle/>
                    <a:p>
                      <a:pPr algn="ctr" fontAlgn="b"/>
                      <a:r>
                        <a:rPr lang="en-US" sz="800" u="none" strike="noStrike">
                          <a:effectLst/>
                        </a:rPr>
                        <a:t>0.4898</a:t>
                      </a:r>
                      <a:endParaRPr lang="en-US" sz="800" b="0" i="0" u="none" strike="noStrike">
                        <a:solidFill>
                          <a:srgbClr val="000000"/>
                        </a:solidFill>
                        <a:effectLst/>
                        <a:latin typeface="Calibri"/>
                      </a:endParaRPr>
                    </a:p>
                  </a:txBody>
                  <a:tcPr marL="5612" marR="5612" marT="5612" marB="0" anchor="b"/>
                </a:tc>
                <a:tc>
                  <a:txBody>
                    <a:bodyPr/>
                    <a:lstStyle/>
                    <a:p>
                      <a:pPr algn="l" fontAlgn="b"/>
                      <a:r>
                        <a:rPr lang="en-US" sz="800" u="none" strike="noStrike">
                          <a:effectLst/>
                        </a:rPr>
                        <a:t>      1,626,700 </a:t>
                      </a:r>
                      <a:endParaRPr lang="en-US" sz="800" b="0" i="0" u="none" strike="noStrike">
                        <a:solidFill>
                          <a:srgbClr val="000000"/>
                        </a:solidFill>
                        <a:effectLst/>
                        <a:latin typeface="Calibri"/>
                      </a:endParaRPr>
                    </a:p>
                  </a:txBody>
                  <a:tcPr marL="5612" marR="5612" marT="5612" marB="0" anchor="b"/>
                </a:tc>
                <a:tc>
                  <a:txBody>
                    <a:bodyPr/>
                    <a:lstStyle/>
                    <a:p>
                      <a:pPr algn="l" fontAlgn="b"/>
                      <a:r>
                        <a:rPr lang="en-US" sz="800" u="none" strike="noStrike">
                          <a:effectLst/>
                        </a:rPr>
                        <a:t>    0.0208 </a:t>
                      </a:r>
                      <a:endParaRPr lang="en-US" sz="800" b="0" i="0" u="none" strike="noStrike">
                        <a:solidFill>
                          <a:srgbClr val="000000"/>
                        </a:solidFill>
                        <a:effectLst/>
                        <a:latin typeface="Calibri"/>
                      </a:endParaRPr>
                    </a:p>
                  </a:txBody>
                  <a:tcPr marL="5612" marR="5612" marT="5612" marB="0" anchor="b"/>
                </a:tc>
              </a:tr>
              <a:tr h="147314">
                <a:tc>
                  <a:txBody>
                    <a:bodyPr/>
                    <a:lstStyle/>
                    <a:p>
                      <a:pPr algn="ctr" fontAlgn="b"/>
                      <a:endParaRPr lang="en-US" sz="800" b="0" i="0" u="none" strike="noStrike">
                        <a:solidFill>
                          <a:srgbClr val="000000"/>
                        </a:solidFill>
                        <a:effectLst/>
                        <a:latin typeface="Calibri"/>
                      </a:endParaRPr>
                    </a:p>
                  </a:txBody>
                  <a:tcPr marL="5612" marR="5612" marT="5612" marB="0" anchor="b"/>
                </a:tc>
                <a:tc>
                  <a:txBody>
                    <a:bodyPr/>
                    <a:lstStyle/>
                    <a:p>
                      <a:pPr algn="ctr" fontAlgn="b"/>
                      <a:endParaRPr lang="en-US" sz="800" b="0" i="0" u="none" strike="noStrike">
                        <a:solidFill>
                          <a:srgbClr val="000000"/>
                        </a:solidFill>
                        <a:effectLst/>
                        <a:latin typeface="Calibri"/>
                      </a:endParaRPr>
                    </a:p>
                  </a:txBody>
                  <a:tcPr marL="5612" marR="5612" marT="5612" marB="0" anchor="b"/>
                </a:tc>
                <a:tc>
                  <a:txBody>
                    <a:bodyPr/>
                    <a:lstStyle/>
                    <a:p>
                      <a:pPr algn="ctr" fontAlgn="b"/>
                      <a:endParaRPr lang="en-US" sz="800" b="0" i="0" u="none" strike="noStrike">
                        <a:solidFill>
                          <a:srgbClr val="000000"/>
                        </a:solidFill>
                        <a:effectLst/>
                        <a:latin typeface="Calibri"/>
                      </a:endParaRPr>
                    </a:p>
                  </a:txBody>
                  <a:tcPr marL="5612" marR="5612" marT="5612" marB="0" anchor="b"/>
                </a:tc>
                <a:tc>
                  <a:txBody>
                    <a:bodyPr/>
                    <a:lstStyle/>
                    <a:p>
                      <a:pPr algn="ctr" fontAlgn="b"/>
                      <a:endParaRPr lang="en-US" sz="800" b="0" i="0" u="none" strike="noStrike">
                        <a:solidFill>
                          <a:srgbClr val="000000"/>
                        </a:solidFill>
                        <a:effectLst/>
                        <a:latin typeface="Calibri"/>
                      </a:endParaRPr>
                    </a:p>
                  </a:txBody>
                  <a:tcPr marL="5612" marR="5612" marT="5612" marB="0" anchor="b"/>
                </a:tc>
                <a:tc>
                  <a:txBody>
                    <a:bodyPr/>
                    <a:lstStyle/>
                    <a:p>
                      <a:pPr algn="ctr" fontAlgn="b"/>
                      <a:endParaRPr lang="en-US" sz="800" b="0" i="0" u="none" strike="noStrike">
                        <a:solidFill>
                          <a:srgbClr val="000000"/>
                        </a:solidFill>
                        <a:effectLst/>
                        <a:latin typeface="Calibri"/>
                      </a:endParaRPr>
                    </a:p>
                  </a:txBody>
                  <a:tcPr marL="5612" marR="5612" marT="5612" marB="0" anchor="b"/>
                </a:tc>
                <a:tc>
                  <a:txBody>
                    <a:bodyPr/>
                    <a:lstStyle/>
                    <a:p>
                      <a:pPr algn="ctr" fontAlgn="b"/>
                      <a:endParaRPr lang="en-US" sz="800" b="0" i="0" u="none" strike="noStrike">
                        <a:solidFill>
                          <a:srgbClr val="000000"/>
                        </a:solidFill>
                        <a:effectLst/>
                        <a:latin typeface="Calibri"/>
                      </a:endParaRPr>
                    </a:p>
                  </a:txBody>
                  <a:tcPr marL="5612" marR="5612" marT="5612" marB="0" anchor="b"/>
                </a:tc>
                <a:tc>
                  <a:txBody>
                    <a:bodyPr/>
                    <a:lstStyle/>
                    <a:p>
                      <a:pPr algn="ctr" fontAlgn="b"/>
                      <a:endParaRPr lang="en-US" sz="800" b="0" i="0" u="none" strike="noStrike">
                        <a:solidFill>
                          <a:srgbClr val="000000"/>
                        </a:solidFill>
                        <a:effectLst/>
                        <a:latin typeface="Calibri"/>
                      </a:endParaRPr>
                    </a:p>
                  </a:txBody>
                  <a:tcPr marL="5612" marR="5612" marT="5612" marB="0" anchor="b"/>
                </a:tc>
                <a:tc>
                  <a:txBody>
                    <a:bodyPr/>
                    <a:lstStyle/>
                    <a:p>
                      <a:pPr algn="l" fontAlgn="b"/>
                      <a:endParaRPr lang="en-US" sz="800" b="0" i="0" u="none" strike="noStrike">
                        <a:solidFill>
                          <a:srgbClr val="000000"/>
                        </a:solidFill>
                        <a:effectLst/>
                        <a:latin typeface="Calibri"/>
                      </a:endParaRPr>
                    </a:p>
                  </a:txBody>
                  <a:tcPr marL="5612" marR="5612" marT="5612" marB="0" anchor="b"/>
                </a:tc>
                <a:tc>
                  <a:txBody>
                    <a:bodyPr/>
                    <a:lstStyle/>
                    <a:p>
                      <a:pPr algn="l" fontAlgn="b"/>
                      <a:endParaRPr lang="en-US" sz="800" b="0" i="0" u="none" strike="noStrike">
                        <a:solidFill>
                          <a:srgbClr val="000000"/>
                        </a:solidFill>
                        <a:effectLst/>
                        <a:latin typeface="Calibri"/>
                      </a:endParaRPr>
                    </a:p>
                  </a:txBody>
                  <a:tcPr marL="5612" marR="5612" marT="5612" marB="0" anchor="b"/>
                </a:tc>
              </a:tr>
              <a:tr h="147314">
                <a:tc>
                  <a:txBody>
                    <a:bodyPr/>
                    <a:lstStyle/>
                    <a:p>
                      <a:pPr algn="ctr" fontAlgn="b"/>
                      <a:endParaRPr lang="en-US" sz="800" b="0" i="0" u="none" strike="noStrike">
                        <a:solidFill>
                          <a:srgbClr val="000000"/>
                        </a:solidFill>
                        <a:effectLst/>
                        <a:latin typeface="Calibri"/>
                      </a:endParaRPr>
                    </a:p>
                  </a:txBody>
                  <a:tcPr marL="5612" marR="5612" marT="5612" marB="0" anchor="b"/>
                </a:tc>
                <a:tc>
                  <a:txBody>
                    <a:bodyPr/>
                    <a:lstStyle/>
                    <a:p>
                      <a:pPr algn="ctr" fontAlgn="b"/>
                      <a:endParaRPr lang="en-US" sz="800" b="0" i="0" u="none" strike="noStrike">
                        <a:solidFill>
                          <a:srgbClr val="000000"/>
                        </a:solidFill>
                        <a:effectLst/>
                        <a:latin typeface="Calibri"/>
                      </a:endParaRPr>
                    </a:p>
                  </a:txBody>
                  <a:tcPr marL="5612" marR="5612" marT="5612" marB="0" anchor="b"/>
                </a:tc>
                <a:tc>
                  <a:txBody>
                    <a:bodyPr/>
                    <a:lstStyle/>
                    <a:p>
                      <a:pPr algn="ctr" fontAlgn="b"/>
                      <a:endParaRPr lang="en-US" sz="800" b="0" i="0" u="none" strike="noStrike">
                        <a:solidFill>
                          <a:srgbClr val="000000"/>
                        </a:solidFill>
                        <a:effectLst/>
                        <a:latin typeface="Calibri"/>
                      </a:endParaRPr>
                    </a:p>
                  </a:txBody>
                  <a:tcPr marL="5612" marR="5612" marT="5612" marB="0" anchor="b"/>
                </a:tc>
                <a:tc>
                  <a:txBody>
                    <a:bodyPr/>
                    <a:lstStyle/>
                    <a:p>
                      <a:pPr algn="ctr" fontAlgn="b"/>
                      <a:endParaRPr lang="en-US" sz="800" b="0" i="0" u="none" strike="noStrike">
                        <a:solidFill>
                          <a:srgbClr val="000000"/>
                        </a:solidFill>
                        <a:effectLst/>
                        <a:latin typeface="Calibri"/>
                      </a:endParaRPr>
                    </a:p>
                  </a:txBody>
                  <a:tcPr marL="5612" marR="5612" marT="5612" marB="0" anchor="b"/>
                </a:tc>
                <a:tc>
                  <a:txBody>
                    <a:bodyPr/>
                    <a:lstStyle/>
                    <a:p>
                      <a:pPr algn="ctr" fontAlgn="b"/>
                      <a:endParaRPr lang="en-US" sz="800" b="0" i="0" u="none" strike="noStrike">
                        <a:solidFill>
                          <a:srgbClr val="000000"/>
                        </a:solidFill>
                        <a:effectLst/>
                        <a:latin typeface="Calibri"/>
                      </a:endParaRPr>
                    </a:p>
                  </a:txBody>
                  <a:tcPr marL="5612" marR="5612" marT="5612" marB="0" anchor="b"/>
                </a:tc>
                <a:tc>
                  <a:txBody>
                    <a:bodyPr/>
                    <a:lstStyle/>
                    <a:p>
                      <a:pPr algn="ctr" fontAlgn="b"/>
                      <a:endParaRPr lang="en-US" sz="800" b="0" i="0" u="none" strike="noStrike">
                        <a:solidFill>
                          <a:srgbClr val="000000"/>
                        </a:solidFill>
                        <a:effectLst/>
                        <a:latin typeface="Calibri"/>
                      </a:endParaRPr>
                    </a:p>
                  </a:txBody>
                  <a:tcPr marL="5612" marR="5612" marT="5612" marB="0" anchor="b"/>
                </a:tc>
                <a:tc>
                  <a:txBody>
                    <a:bodyPr/>
                    <a:lstStyle/>
                    <a:p>
                      <a:pPr algn="ctr" fontAlgn="b"/>
                      <a:endParaRPr lang="en-US" sz="800" b="0" i="0" u="none" strike="noStrike">
                        <a:solidFill>
                          <a:srgbClr val="000000"/>
                        </a:solidFill>
                        <a:effectLst/>
                        <a:latin typeface="Calibri"/>
                      </a:endParaRPr>
                    </a:p>
                  </a:txBody>
                  <a:tcPr marL="5612" marR="5612" marT="5612" marB="0" anchor="b"/>
                </a:tc>
                <a:tc>
                  <a:txBody>
                    <a:bodyPr/>
                    <a:lstStyle/>
                    <a:p>
                      <a:pPr algn="l" fontAlgn="b"/>
                      <a:endParaRPr lang="en-US" sz="800" b="0" i="0" u="none" strike="noStrike">
                        <a:solidFill>
                          <a:srgbClr val="000000"/>
                        </a:solidFill>
                        <a:effectLst/>
                        <a:latin typeface="Calibri"/>
                      </a:endParaRPr>
                    </a:p>
                  </a:txBody>
                  <a:tcPr marL="5612" marR="5612" marT="5612" marB="0" anchor="b"/>
                </a:tc>
                <a:tc>
                  <a:txBody>
                    <a:bodyPr/>
                    <a:lstStyle/>
                    <a:p>
                      <a:pPr algn="l" fontAlgn="b"/>
                      <a:endParaRPr lang="en-US" sz="800" b="0" i="0" u="none" strike="noStrike">
                        <a:solidFill>
                          <a:srgbClr val="000000"/>
                        </a:solidFill>
                        <a:effectLst/>
                        <a:latin typeface="Calibri"/>
                      </a:endParaRPr>
                    </a:p>
                  </a:txBody>
                  <a:tcPr marL="5612" marR="5612" marT="5612" marB="0" anchor="b"/>
                </a:tc>
              </a:tr>
              <a:tr h="147314">
                <a:tc gridSpan="7">
                  <a:txBody>
                    <a:bodyPr/>
                    <a:lstStyle/>
                    <a:p>
                      <a:pPr algn="l" fontAlgn="b"/>
                      <a:r>
                        <a:rPr lang="en-US" sz="800" u="none" strike="noStrike">
                          <a:effectLst/>
                        </a:rPr>
                        <a:t>Assessors are responsible for valuing </a:t>
                      </a:r>
                      <a:r>
                        <a:rPr lang="en-US" sz="800" u="sng" strike="noStrike">
                          <a:effectLst/>
                        </a:rPr>
                        <a:t>ALL</a:t>
                      </a:r>
                      <a:r>
                        <a:rPr lang="en-US" sz="800" u="none" strike="noStrike">
                          <a:effectLst/>
                        </a:rPr>
                        <a:t> properties in the neighborhood, not just the sold properties.</a:t>
                      </a:r>
                      <a:endParaRPr lang="en-US" sz="800" b="0" i="0" u="none" strike="noStrike">
                        <a:solidFill>
                          <a:srgbClr val="000000"/>
                        </a:solidFill>
                        <a:effectLst/>
                        <a:latin typeface="Calibri"/>
                      </a:endParaRPr>
                    </a:p>
                  </a:txBody>
                  <a:tcPr marL="5612" marR="5612" marT="5612"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endParaRPr lang="en-US" sz="800" b="0" i="0" u="none" strike="noStrike">
                        <a:solidFill>
                          <a:srgbClr val="000000"/>
                        </a:solidFill>
                        <a:effectLst/>
                        <a:latin typeface="Calibri"/>
                      </a:endParaRPr>
                    </a:p>
                  </a:txBody>
                  <a:tcPr marL="5612" marR="5612" marT="5612" marB="0" anchor="b"/>
                </a:tc>
                <a:tc>
                  <a:txBody>
                    <a:bodyPr/>
                    <a:lstStyle/>
                    <a:p>
                      <a:pPr algn="l" fontAlgn="b"/>
                      <a:endParaRPr lang="en-US" sz="800" b="0" i="0" u="none" strike="noStrike">
                        <a:solidFill>
                          <a:srgbClr val="000000"/>
                        </a:solidFill>
                        <a:effectLst/>
                        <a:latin typeface="Calibri"/>
                      </a:endParaRPr>
                    </a:p>
                  </a:txBody>
                  <a:tcPr marL="5612" marR="5612" marT="5612" marB="0" anchor="b"/>
                </a:tc>
              </a:tr>
              <a:tr h="147314">
                <a:tc>
                  <a:txBody>
                    <a:bodyPr/>
                    <a:lstStyle/>
                    <a:p>
                      <a:pPr algn="ctr" fontAlgn="b"/>
                      <a:endParaRPr lang="en-US" sz="800" b="0" i="0" u="none" strike="noStrike">
                        <a:solidFill>
                          <a:srgbClr val="000000"/>
                        </a:solidFill>
                        <a:effectLst/>
                        <a:latin typeface="Calibri"/>
                      </a:endParaRPr>
                    </a:p>
                  </a:txBody>
                  <a:tcPr marL="5612" marR="5612" marT="5612" marB="0" anchor="b"/>
                </a:tc>
                <a:tc>
                  <a:txBody>
                    <a:bodyPr/>
                    <a:lstStyle/>
                    <a:p>
                      <a:pPr algn="ctr" fontAlgn="b"/>
                      <a:endParaRPr lang="en-US" sz="800" b="0" i="0" u="none" strike="noStrike">
                        <a:solidFill>
                          <a:srgbClr val="000000"/>
                        </a:solidFill>
                        <a:effectLst/>
                        <a:latin typeface="Calibri"/>
                      </a:endParaRPr>
                    </a:p>
                  </a:txBody>
                  <a:tcPr marL="5612" marR="5612" marT="5612" marB="0" anchor="b"/>
                </a:tc>
                <a:tc>
                  <a:txBody>
                    <a:bodyPr/>
                    <a:lstStyle/>
                    <a:p>
                      <a:pPr algn="ctr" fontAlgn="b"/>
                      <a:endParaRPr lang="en-US" sz="800" b="0" i="0" u="none" strike="noStrike" dirty="0">
                        <a:solidFill>
                          <a:srgbClr val="000000"/>
                        </a:solidFill>
                        <a:effectLst/>
                        <a:latin typeface="Calibri"/>
                      </a:endParaRPr>
                    </a:p>
                  </a:txBody>
                  <a:tcPr marL="5612" marR="5612" marT="5612" marB="0" anchor="b"/>
                </a:tc>
                <a:tc>
                  <a:txBody>
                    <a:bodyPr/>
                    <a:lstStyle/>
                    <a:p>
                      <a:pPr algn="ctr" fontAlgn="b"/>
                      <a:endParaRPr lang="en-US" sz="800" b="0" i="0" u="none" strike="noStrike">
                        <a:solidFill>
                          <a:srgbClr val="000000"/>
                        </a:solidFill>
                        <a:effectLst/>
                        <a:latin typeface="Calibri"/>
                      </a:endParaRPr>
                    </a:p>
                  </a:txBody>
                  <a:tcPr marL="5612" marR="5612" marT="5612" marB="0" anchor="b"/>
                </a:tc>
                <a:tc>
                  <a:txBody>
                    <a:bodyPr/>
                    <a:lstStyle/>
                    <a:p>
                      <a:pPr algn="ctr" fontAlgn="b"/>
                      <a:endParaRPr lang="en-US" sz="800" b="0" i="0" u="none" strike="noStrike">
                        <a:solidFill>
                          <a:srgbClr val="000000"/>
                        </a:solidFill>
                        <a:effectLst/>
                        <a:latin typeface="Calibri"/>
                      </a:endParaRPr>
                    </a:p>
                  </a:txBody>
                  <a:tcPr marL="5612" marR="5612" marT="5612" marB="0" anchor="b"/>
                </a:tc>
                <a:tc>
                  <a:txBody>
                    <a:bodyPr/>
                    <a:lstStyle/>
                    <a:p>
                      <a:pPr algn="ctr" fontAlgn="b"/>
                      <a:endParaRPr lang="en-US" sz="800" b="0" i="0" u="none" strike="noStrike">
                        <a:solidFill>
                          <a:srgbClr val="000000"/>
                        </a:solidFill>
                        <a:effectLst/>
                        <a:latin typeface="Calibri"/>
                      </a:endParaRPr>
                    </a:p>
                  </a:txBody>
                  <a:tcPr marL="5612" marR="5612" marT="5612" marB="0" anchor="b"/>
                </a:tc>
                <a:tc>
                  <a:txBody>
                    <a:bodyPr/>
                    <a:lstStyle/>
                    <a:p>
                      <a:pPr algn="ctr" fontAlgn="b"/>
                      <a:endParaRPr lang="en-US" sz="800" b="0" i="0" u="none" strike="noStrike">
                        <a:solidFill>
                          <a:srgbClr val="000000"/>
                        </a:solidFill>
                        <a:effectLst/>
                        <a:latin typeface="Calibri"/>
                      </a:endParaRPr>
                    </a:p>
                  </a:txBody>
                  <a:tcPr marL="5612" marR="5612" marT="5612" marB="0" anchor="b"/>
                </a:tc>
                <a:tc>
                  <a:txBody>
                    <a:bodyPr/>
                    <a:lstStyle/>
                    <a:p>
                      <a:pPr algn="l" fontAlgn="b"/>
                      <a:endParaRPr lang="en-US" sz="800" b="0" i="0" u="none" strike="noStrike">
                        <a:solidFill>
                          <a:srgbClr val="000000"/>
                        </a:solidFill>
                        <a:effectLst/>
                        <a:latin typeface="Calibri"/>
                      </a:endParaRPr>
                    </a:p>
                  </a:txBody>
                  <a:tcPr marL="5612" marR="5612" marT="5612" marB="0" anchor="b"/>
                </a:tc>
                <a:tc>
                  <a:txBody>
                    <a:bodyPr/>
                    <a:lstStyle/>
                    <a:p>
                      <a:pPr algn="l" fontAlgn="b"/>
                      <a:endParaRPr lang="en-US" sz="800" b="0" i="0" u="none" strike="noStrike" dirty="0">
                        <a:solidFill>
                          <a:srgbClr val="000000"/>
                        </a:solidFill>
                        <a:effectLst/>
                        <a:latin typeface="Calibri"/>
                      </a:endParaRPr>
                    </a:p>
                  </a:txBody>
                  <a:tcPr marL="5612" marR="5612" marT="5612" marB="0" anchor="b"/>
                </a:tc>
              </a:tr>
            </a:tbl>
          </a:graphicData>
        </a:graphic>
      </p:graphicFrame>
    </p:spTree>
    <p:extLst>
      <p:ext uri="{BB962C8B-B14F-4D97-AF65-F5344CB8AC3E}">
        <p14:creationId xmlns:p14="http://schemas.microsoft.com/office/powerpoint/2010/main" val="3716283627"/>
      </p:ext>
    </p:extLst>
  </p:cSld>
  <p:clrMapOvr>
    <a:masterClrMapping/>
  </p:clrMapOvr>
  <p:transition spd="med">
    <p:pull/>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2880" y="914400"/>
            <a:ext cx="8839200" cy="579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1143000" y="533400"/>
            <a:ext cx="7162800" cy="707886"/>
          </a:xfrm>
          <a:prstGeom prst="rect">
            <a:avLst/>
          </a:prstGeom>
          <a:noFill/>
        </p:spPr>
        <p:txBody>
          <a:bodyPr wrap="square" rtlCol="0">
            <a:spAutoFit/>
          </a:bodyPr>
          <a:lstStyle/>
          <a:p>
            <a:pPr algn="ctr"/>
            <a:r>
              <a:rPr lang="en-US" sz="4000" b="1" dirty="0" smtClean="0"/>
              <a:t>Sheriff </a:t>
            </a:r>
            <a:r>
              <a:rPr lang="en-US" sz="4000" b="1" dirty="0" err="1" smtClean="0"/>
              <a:t>vs</a:t>
            </a:r>
            <a:r>
              <a:rPr lang="en-US" sz="4000" b="1" dirty="0" smtClean="0"/>
              <a:t> Foreclosure Sales</a:t>
            </a:r>
            <a:endParaRPr lang="en-US" sz="4000" b="1" dirty="0"/>
          </a:p>
        </p:txBody>
      </p:sp>
      <p:sp>
        <p:nvSpPr>
          <p:cNvPr id="9" name="TextBox 8"/>
          <p:cNvSpPr txBox="1"/>
          <p:nvPr/>
        </p:nvSpPr>
        <p:spPr>
          <a:xfrm>
            <a:off x="7543800" y="1371600"/>
            <a:ext cx="697627" cy="369332"/>
          </a:xfrm>
          <a:prstGeom prst="rect">
            <a:avLst/>
          </a:prstGeom>
          <a:noFill/>
        </p:spPr>
        <p:txBody>
          <a:bodyPr wrap="none" rtlCol="0">
            <a:spAutoFit/>
          </a:bodyPr>
          <a:lstStyle/>
          <a:p>
            <a:r>
              <a:rPr lang="en-US" dirty="0" smtClean="0"/>
              <a:t>2010</a:t>
            </a:r>
            <a:endParaRPr lang="en-US" dirty="0"/>
          </a:p>
        </p:txBody>
      </p:sp>
      <p:sp>
        <p:nvSpPr>
          <p:cNvPr id="2" name="Slide Number Placeholder 1"/>
          <p:cNvSpPr>
            <a:spLocks noGrp="1"/>
          </p:cNvSpPr>
          <p:nvPr>
            <p:ph type="sldNum" sz="quarter" idx="12"/>
          </p:nvPr>
        </p:nvSpPr>
        <p:spPr/>
        <p:txBody>
          <a:bodyPr/>
          <a:lstStyle/>
          <a:p>
            <a:fld id="{7035B472-F28C-46A2-9CA4-17A72E17B526}" type="slidenum">
              <a:rPr lang="en-US" smtClean="0"/>
              <a:pPr/>
              <a:t>24</a:t>
            </a:fld>
            <a:endParaRPr lang="en-US"/>
          </a:p>
        </p:txBody>
      </p:sp>
    </p:spTree>
    <p:extLst>
      <p:ext uri="{BB962C8B-B14F-4D97-AF65-F5344CB8AC3E}">
        <p14:creationId xmlns:p14="http://schemas.microsoft.com/office/powerpoint/2010/main" val="168273088"/>
      </p:ext>
    </p:extLst>
  </p:cSld>
  <p:clrMapOvr>
    <a:masterClrMapping/>
  </p:clrMapOvr>
  <p:transition spd="med">
    <p:wipe dir="u"/>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5"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0" y="2667000"/>
            <a:ext cx="2667000" cy="2819400"/>
          </a:xfrm>
          <a:prstGeom prst="rect">
            <a:avLst/>
          </a:prstGeom>
          <a:noFill/>
          <a:ln w="9525">
            <a:solidFill>
              <a:schemeClr val="tx1"/>
            </a:solidFill>
            <a:miter lim="800000"/>
            <a:headEnd/>
            <a:tailEnd/>
          </a:ln>
          <a:effectLst>
            <a:innerShdw blurRad="114300">
              <a:prstClr val="black"/>
            </a:innerShdw>
          </a:effectLst>
          <a:extLst>
            <a:ext uri="{909E8E84-426E-40DD-AFC4-6F175D3DCCD1}">
              <a14:hiddenFill xmlns:a14="http://schemas.microsoft.com/office/drawing/2010/main">
                <a:solidFill>
                  <a:schemeClr val="accent1"/>
                </a:solidFill>
              </a14:hiddenFill>
            </a:ext>
          </a:extLst>
        </p:spPr>
      </p:pic>
      <p:pic>
        <p:nvPicPr>
          <p:cNvPr id="512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95600" y="2133600"/>
            <a:ext cx="4267200" cy="3810000"/>
          </a:xfrm>
          <a:prstGeom prst="rect">
            <a:avLst/>
          </a:prstGeom>
          <a:noFill/>
          <a:ln w="9525">
            <a:solidFill>
              <a:schemeClr val="tx1"/>
            </a:solidFill>
            <a:miter lim="800000"/>
            <a:headEnd/>
            <a:tailEnd/>
          </a:ln>
          <a:effectLst>
            <a:innerShdw blurRad="114300">
              <a:prstClr val="black"/>
            </a:innerShdw>
          </a:effectLst>
          <a:extLst>
            <a:ext uri="{909E8E84-426E-40DD-AFC4-6F175D3DCCD1}">
              <a14:hiddenFill xmlns:a14="http://schemas.microsoft.com/office/drawing/2010/main">
                <a:solidFill>
                  <a:schemeClr val="accent1"/>
                </a:solidFill>
              </a14:hiddenFill>
            </a:ext>
          </a:extLst>
        </p:spPr>
      </p:pic>
      <p:pic>
        <p:nvPicPr>
          <p:cNvPr id="512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8958" y="685800"/>
            <a:ext cx="4385441" cy="5791200"/>
          </a:xfrm>
          <a:prstGeom prst="rect">
            <a:avLst/>
          </a:prstGeom>
          <a:noFill/>
          <a:ln w="9525">
            <a:solidFill>
              <a:schemeClr val="tx1"/>
            </a:solidFill>
            <a:miter lim="800000"/>
            <a:headEnd/>
            <a:tailEnd/>
          </a:ln>
          <a:effectLst>
            <a:innerShdw blurRad="114300">
              <a:prstClr val="black"/>
            </a:innerShdw>
          </a:effectLst>
          <a:extLst>
            <a:ext uri="{909E8E84-426E-40DD-AFC4-6F175D3DCCD1}">
              <a14:hiddenFill xmlns:a14="http://schemas.microsoft.com/office/drawing/2010/main">
                <a:solidFill>
                  <a:schemeClr val="accent1"/>
                </a:solidFill>
              </a14:hiddenFill>
            </a:ext>
          </a:extLst>
        </p:spPr>
      </p:pic>
      <p:sp>
        <p:nvSpPr>
          <p:cNvPr id="9" name="TextBox 8"/>
          <p:cNvSpPr txBox="1"/>
          <p:nvPr/>
        </p:nvSpPr>
        <p:spPr>
          <a:xfrm>
            <a:off x="8077200" y="3124200"/>
            <a:ext cx="184731" cy="369332"/>
          </a:xfrm>
          <a:prstGeom prst="rect">
            <a:avLst/>
          </a:prstGeom>
          <a:noFill/>
        </p:spPr>
        <p:txBody>
          <a:bodyPr wrap="none" rtlCol="0">
            <a:spAutoFit/>
          </a:bodyPr>
          <a:lstStyle/>
          <a:p>
            <a:endParaRPr lang="en-US" dirty="0"/>
          </a:p>
        </p:txBody>
      </p:sp>
      <p:sp>
        <p:nvSpPr>
          <p:cNvPr id="12" name="TextBox 11"/>
          <p:cNvSpPr txBox="1"/>
          <p:nvPr/>
        </p:nvSpPr>
        <p:spPr>
          <a:xfrm>
            <a:off x="4724399" y="533400"/>
            <a:ext cx="4191001" cy="1569660"/>
          </a:xfrm>
          <a:prstGeom prst="rect">
            <a:avLst/>
          </a:prstGeom>
          <a:noFill/>
        </p:spPr>
        <p:txBody>
          <a:bodyPr wrap="square" rtlCol="0">
            <a:spAutoFit/>
          </a:bodyPr>
          <a:lstStyle/>
          <a:p>
            <a:r>
              <a:rPr lang="en-US" sz="2400" dirty="0" smtClean="0"/>
              <a:t>Guidelines for Foreclosure Sales</a:t>
            </a:r>
          </a:p>
          <a:p>
            <a:r>
              <a:rPr lang="en-US" sz="2400" dirty="0" smtClean="0"/>
              <a:t>Bulletin No. 6</a:t>
            </a:r>
          </a:p>
          <a:p>
            <a:r>
              <a:rPr lang="en-US" sz="2400" dirty="0" smtClean="0"/>
              <a:t>August 15, 2007</a:t>
            </a:r>
            <a:endParaRPr lang="en-US" sz="2400" dirty="0"/>
          </a:p>
        </p:txBody>
      </p:sp>
      <p:sp>
        <p:nvSpPr>
          <p:cNvPr id="2" name="Slide Number Placeholder 1"/>
          <p:cNvSpPr>
            <a:spLocks noGrp="1"/>
          </p:cNvSpPr>
          <p:nvPr>
            <p:ph type="sldNum" sz="quarter" idx="12"/>
          </p:nvPr>
        </p:nvSpPr>
        <p:spPr/>
        <p:txBody>
          <a:bodyPr/>
          <a:lstStyle/>
          <a:p>
            <a:fld id="{7035B472-F28C-46A2-9CA4-17A72E17B526}" type="slidenum">
              <a:rPr lang="en-US" smtClean="0"/>
              <a:pPr/>
              <a:t>25</a:t>
            </a:fld>
            <a:endParaRPr lang="en-US"/>
          </a:p>
        </p:txBody>
      </p:sp>
    </p:spTree>
    <p:extLst>
      <p:ext uri="{BB962C8B-B14F-4D97-AF65-F5344CB8AC3E}">
        <p14:creationId xmlns:p14="http://schemas.microsoft.com/office/powerpoint/2010/main" val="1838970484"/>
      </p:ext>
    </p:extLst>
  </p:cSld>
  <p:clrMapOvr>
    <a:masterClrMapping/>
  </p:clrMapOvr>
  <p:transition spd="med">
    <p:wip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295400" y="4953000"/>
            <a:ext cx="2057400" cy="1447800"/>
          </a:xfrm>
          <a:prstGeom prst="rect">
            <a:avLst/>
          </a:prstGeom>
          <a:noFill/>
        </p:spPr>
        <p:txBody>
          <a:bodyPr wrap="square" rtlCol="0">
            <a:spAutoFit/>
          </a:bodyPr>
          <a:lstStyle/>
          <a:p>
            <a:endParaRPr lang="en-US" dirty="0"/>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3389978"/>
            <a:ext cx="4114800" cy="33156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19600" y="3352800"/>
            <a:ext cx="4648200" cy="335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 y="533400"/>
            <a:ext cx="4114800" cy="2686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19600" y="533401"/>
            <a:ext cx="4572000" cy="2686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Down Arrow 12"/>
          <p:cNvSpPr/>
          <p:nvPr/>
        </p:nvSpPr>
        <p:spPr>
          <a:xfrm>
            <a:off x="1295400" y="2438400"/>
            <a:ext cx="1600200" cy="1371600"/>
          </a:xfrm>
          <a:prstGeom prst="downArrow">
            <a:avLst>
              <a:gd name="adj1" fmla="val 48261"/>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Down Arrow 15"/>
          <p:cNvSpPr/>
          <p:nvPr/>
        </p:nvSpPr>
        <p:spPr>
          <a:xfrm>
            <a:off x="5486400" y="2438400"/>
            <a:ext cx="1600200" cy="1447800"/>
          </a:xfrm>
          <a:prstGeom prst="downArrow">
            <a:avLst>
              <a:gd name="adj1" fmla="val 48261"/>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p:txBody>
          <a:bodyPr/>
          <a:lstStyle/>
          <a:p>
            <a:fld id="{7035B472-F28C-46A2-9CA4-17A72E17B526}" type="slidenum">
              <a:rPr lang="en-US" smtClean="0"/>
              <a:pPr/>
              <a:t>26</a:t>
            </a:fld>
            <a:endParaRPr lang="en-US"/>
          </a:p>
        </p:txBody>
      </p:sp>
    </p:spTree>
    <p:extLst>
      <p:ext uri="{BB962C8B-B14F-4D97-AF65-F5344CB8AC3E}">
        <p14:creationId xmlns:p14="http://schemas.microsoft.com/office/powerpoint/2010/main" val="3930918179"/>
      </p:ext>
    </p:extLst>
  </p:cSld>
  <p:clrMapOvr>
    <a:masterClrMapping/>
  </p:clrMapOvr>
  <p:transition spd="med">
    <p:wheel/>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81000" y="1143000"/>
            <a:ext cx="8229600" cy="369332"/>
          </a:xfrm>
          <a:prstGeom prst="rect">
            <a:avLst/>
          </a:prstGeom>
          <a:noFill/>
        </p:spPr>
        <p:txBody>
          <a:bodyPr wrap="square" rtlCol="0">
            <a:spAutoFit/>
          </a:bodyPr>
          <a:lstStyle/>
          <a:p>
            <a:r>
              <a:rPr lang="en-US" dirty="0" smtClean="0"/>
              <a:t>---------------------------------------------------------------------------------------------------------</a:t>
            </a:r>
            <a:endParaRPr lang="en-US" dirty="0"/>
          </a:p>
        </p:txBody>
      </p:sp>
      <p:sp>
        <p:nvSpPr>
          <p:cNvPr id="9" name="TextBox 8"/>
          <p:cNvSpPr txBox="1"/>
          <p:nvPr/>
        </p:nvSpPr>
        <p:spPr>
          <a:xfrm>
            <a:off x="228601" y="1371600"/>
            <a:ext cx="8686800" cy="5262979"/>
          </a:xfrm>
          <a:prstGeom prst="rect">
            <a:avLst/>
          </a:prstGeom>
          <a:noFill/>
        </p:spPr>
        <p:txBody>
          <a:bodyPr wrap="square" rtlCol="0">
            <a:spAutoFit/>
          </a:bodyPr>
          <a:lstStyle/>
          <a:p>
            <a:pPr marL="285750" indent="-285750">
              <a:buFont typeface="Arial" pitchFamily="34" charset="0"/>
              <a:buChar char="•"/>
            </a:pPr>
            <a:endParaRPr lang="en-US" dirty="0" smtClean="0"/>
          </a:p>
          <a:p>
            <a:pPr marL="285750" indent="-285750">
              <a:buFont typeface="Arial" pitchFamily="34" charset="0"/>
              <a:buChar char="•"/>
            </a:pPr>
            <a:r>
              <a:rPr lang="en-US" sz="2400" dirty="0" smtClean="0"/>
              <a:t>Meets 3 times a year.  March, July &amp; December.</a:t>
            </a:r>
          </a:p>
          <a:p>
            <a:pPr marL="285750" indent="-285750">
              <a:buFont typeface="Arial" pitchFamily="34" charset="0"/>
              <a:buChar char="•"/>
            </a:pPr>
            <a:endParaRPr lang="en-US" sz="2400" dirty="0"/>
          </a:p>
          <a:p>
            <a:pPr marL="285750" indent="-285750">
              <a:buFont typeface="Arial" pitchFamily="34" charset="0"/>
              <a:buChar char="•"/>
            </a:pPr>
            <a:r>
              <a:rPr lang="en-US" sz="2400" dirty="0" smtClean="0"/>
              <a:t>Valuation Appeals can </a:t>
            </a:r>
            <a:r>
              <a:rPr lang="en-US" sz="2400" u="sng" dirty="0" smtClean="0"/>
              <a:t>only</a:t>
            </a:r>
            <a:r>
              <a:rPr lang="en-US" sz="2400" dirty="0" smtClean="0"/>
              <a:t> be heard in </a:t>
            </a:r>
            <a:r>
              <a:rPr lang="en-US" sz="2400" b="1" dirty="0" smtClean="0"/>
              <a:t>March</a:t>
            </a:r>
            <a:r>
              <a:rPr lang="en-US" sz="2400" dirty="0" smtClean="0"/>
              <a:t>.</a:t>
            </a:r>
          </a:p>
          <a:p>
            <a:pPr marL="285750" indent="-285750">
              <a:buFont typeface="Arial" pitchFamily="34" charset="0"/>
              <a:buChar char="•"/>
            </a:pPr>
            <a:endParaRPr lang="en-US" sz="2400" dirty="0"/>
          </a:p>
          <a:p>
            <a:pPr marL="285750" indent="-285750">
              <a:buFont typeface="Arial" pitchFamily="34" charset="0"/>
              <a:buChar char="•"/>
            </a:pPr>
            <a:r>
              <a:rPr lang="en-US" sz="2400" dirty="0" smtClean="0"/>
              <a:t>July and December Boards are for Clerical corrections and Administrative changes.</a:t>
            </a:r>
          </a:p>
          <a:p>
            <a:pPr marL="285750" indent="-285750">
              <a:buFont typeface="Arial" pitchFamily="34" charset="0"/>
              <a:buChar char="•"/>
            </a:pPr>
            <a:endParaRPr lang="en-US" sz="2400" dirty="0"/>
          </a:p>
          <a:p>
            <a:pPr marL="285750" indent="-285750">
              <a:buFont typeface="Arial" pitchFamily="34" charset="0"/>
              <a:buChar char="•"/>
            </a:pPr>
            <a:r>
              <a:rPr lang="en-US" sz="2400" dirty="0" smtClean="0"/>
              <a:t>Many communities address poverty appeals in July and December. Reasons: </a:t>
            </a:r>
            <a:r>
              <a:rPr lang="en-US" sz="2400" i="1" dirty="0" smtClean="0"/>
              <a:t>1) Tax returns are filed in April.  2) Less hectic schedule allows more time for boards to review poverty applications.</a:t>
            </a:r>
          </a:p>
          <a:p>
            <a:pPr marL="285750" indent="-285750">
              <a:buFont typeface="Arial" pitchFamily="34" charset="0"/>
              <a:buChar char="•"/>
            </a:pPr>
            <a:endParaRPr lang="en-US" dirty="0"/>
          </a:p>
          <a:p>
            <a:pPr marL="285750" indent="-285750">
              <a:buFont typeface="Arial" pitchFamily="34" charset="0"/>
              <a:buChar char="•"/>
            </a:pPr>
            <a:endParaRPr lang="en-US" dirty="0" smtClean="0"/>
          </a:p>
          <a:p>
            <a:pPr marL="285750" indent="-285750">
              <a:buFont typeface="Arial" pitchFamily="34" charset="0"/>
              <a:buChar char="•"/>
            </a:pPr>
            <a:endParaRPr lang="en-US" dirty="0"/>
          </a:p>
        </p:txBody>
      </p:sp>
      <p:sp>
        <p:nvSpPr>
          <p:cNvPr id="3" name="Slide Number Placeholder 2"/>
          <p:cNvSpPr>
            <a:spLocks noGrp="1"/>
          </p:cNvSpPr>
          <p:nvPr>
            <p:ph type="sldNum" sz="quarter" idx="12"/>
          </p:nvPr>
        </p:nvSpPr>
        <p:spPr/>
        <p:txBody>
          <a:bodyPr/>
          <a:lstStyle/>
          <a:p>
            <a:fld id="{7035B472-F28C-46A2-9CA4-17A72E17B526}" type="slidenum">
              <a:rPr lang="en-US" smtClean="0"/>
              <a:pPr/>
              <a:t>27</a:t>
            </a:fld>
            <a:endParaRPr lang="en-US"/>
          </a:p>
        </p:txBody>
      </p:sp>
      <p:sp>
        <p:nvSpPr>
          <p:cNvPr id="6" name="Rectangle 5"/>
          <p:cNvSpPr/>
          <p:nvPr/>
        </p:nvSpPr>
        <p:spPr>
          <a:xfrm>
            <a:off x="1524000" y="381000"/>
            <a:ext cx="6096541"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Boards of Review</a:t>
            </a:r>
            <a:endParaRPr lang="en-US"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3382187330"/>
      </p:ext>
    </p:extLst>
  </p:cSld>
  <p:clrMapOvr>
    <a:masterClrMapping/>
  </p:clrMapOvr>
  <p:transition spd="med">
    <p:wipe dir="u"/>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81000" y="1143000"/>
            <a:ext cx="8229600" cy="369332"/>
          </a:xfrm>
          <a:prstGeom prst="rect">
            <a:avLst/>
          </a:prstGeom>
          <a:noFill/>
        </p:spPr>
        <p:txBody>
          <a:bodyPr wrap="square" rtlCol="0">
            <a:spAutoFit/>
          </a:bodyPr>
          <a:lstStyle/>
          <a:p>
            <a:r>
              <a:rPr lang="en-US" dirty="0" smtClean="0"/>
              <a:t>---------------------------------------------------------------------------------------------------------</a:t>
            </a:r>
            <a:endParaRPr lang="en-US" dirty="0"/>
          </a:p>
        </p:txBody>
      </p:sp>
      <p:sp>
        <p:nvSpPr>
          <p:cNvPr id="9" name="TextBox 8"/>
          <p:cNvSpPr txBox="1"/>
          <p:nvPr/>
        </p:nvSpPr>
        <p:spPr>
          <a:xfrm>
            <a:off x="228601" y="1371600"/>
            <a:ext cx="8686800" cy="5324535"/>
          </a:xfrm>
          <a:prstGeom prst="rect">
            <a:avLst/>
          </a:prstGeom>
          <a:noFill/>
        </p:spPr>
        <p:txBody>
          <a:bodyPr wrap="square" rtlCol="0">
            <a:spAutoFit/>
          </a:bodyPr>
          <a:lstStyle/>
          <a:p>
            <a:pPr marL="285750" indent="-285750">
              <a:buFont typeface="Arial" pitchFamily="34" charset="0"/>
              <a:buChar char="•"/>
            </a:pPr>
            <a:endParaRPr lang="en-US" dirty="0" smtClean="0"/>
          </a:p>
          <a:p>
            <a:r>
              <a:rPr lang="en-US" sz="2400" b="1" dirty="0" smtClean="0"/>
              <a:t>Who can be a member of a Board of Review?</a:t>
            </a:r>
          </a:p>
          <a:p>
            <a:r>
              <a:rPr lang="en-US" sz="2000" dirty="0" smtClean="0"/>
              <a:t>Three, six, or nine electors of the Township shall be appointed by the Township to serve as the Board of Review. If </a:t>
            </a:r>
            <a:r>
              <a:rPr lang="en-US" sz="2000" b="1" dirty="0" smtClean="0"/>
              <a:t>6</a:t>
            </a:r>
            <a:r>
              <a:rPr lang="en-US" sz="2000" dirty="0" smtClean="0"/>
              <a:t> or </a:t>
            </a:r>
            <a:r>
              <a:rPr lang="en-US" sz="2000" b="1" dirty="0" smtClean="0"/>
              <a:t>9 </a:t>
            </a:r>
            <a:r>
              <a:rPr lang="en-US" sz="2000" dirty="0" smtClean="0"/>
              <a:t>are appointed, they are divided into Boards of </a:t>
            </a:r>
            <a:r>
              <a:rPr lang="en-US" sz="2000" b="1" dirty="0" smtClean="0"/>
              <a:t>3</a:t>
            </a:r>
            <a:r>
              <a:rPr lang="en-US" sz="2000" dirty="0" smtClean="0"/>
              <a:t> individuals for the purpose of hearing and deciding.  The size, composition, and manner of appointment of the Board of Review of a Township may be prescribed by Township Charter or Ordinance and a City may be prescribed by City Charter.</a:t>
            </a:r>
          </a:p>
          <a:p>
            <a:endParaRPr lang="en-US" dirty="0" smtClean="0"/>
          </a:p>
          <a:p>
            <a:endParaRPr lang="en-US" dirty="0"/>
          </a:p>
          <a:p>
            <a:r>
              <a:rPr lang="en-US" sz="2400" b="1" dirty="0" smtClean="0"/>
              <a:t>Do Board of Review Members have to be property owners?</a:t>
            </a:r>
          </a:p>
          <a:p>
            <a:r>
              <a:rPr lang="en-US" sz="2000" dirty="0" smtClean="0"/>
              <a:t>At least 2/3 of the members shall be property taxpayers of the Township.</a:t>
            </a:r>
          </a:p>
          <a:p>
            <a:endParaRPr lang="en-US" sz="2000" dirty="0"/>
          </a:p>
          <a:p>
            <a:endParaRPr lang="en-US" dirty="0"/>
          </a:p>
          <a:p>
            <a:pPr marL="285750" indent="-285750">
              <a:buFont typeface="Arial" pitchFamily="34" charset="0"/>
              <a:buChar char="•"/>
            </a:pPr>
            <a:endParaRPr lang="en-US" dirty="0" smtClean="0"/>
          </a:p>
          <a:p>
            <a:pPr marL="285750" indent="-285750">
              <a:buFont typeface="Arial" pitchFamily="34" charset="0"/>
              <a:buChar char="•"/>
            </a:pPr>
            <a:endParaRPr lang="en-US" dirty="0"/>
          </a:p>
        </p:txBody>
      </p:sp>
      <p:sp>
        <p:nvSpPr>
          <p:cNvPr id="3" name="Slide Number Placeholder 2"/>
          <p:cNvSpPr>
            <a:spLocks noGrp="1"/>
          </p:cNvSpPr>
          <p:nvPr>
            <p:ph type="sldNum" sz="quarter" idx="12"/>
          </p:nvPr>
        </p:nvSpPr>
        <p:spPr/>
        <p:txBody>
          <a:bodyPr/>
          <a:lstStyle/>
          <a:p>
            <a:fld id="{7035B472-F28C-46A2-9CA4-17A72E17B526}" type="slidenum">
              <a:rPr lang="en-US" smtClean="0"/>
              <a:pPr/>
              <a:t>28</a:t>
            </a:fld>
            <a:endParaRPr lang="en-US"/>
          </a:p>
        </p:txBody>
      </p:sp>
      <p:sp>
        <p:nvSpPr>
          <p:cNvPr id="6" name="Rectangle 5"/>
          <p:cNvSpPr/>
          <p:nvPr/>
        </p:nvSpPr>
        <p:spPr>
          <a:xfrm>
            <a:off x="990600" y="381000"/>
            <a:ext cx="7263527" cy="923330"/>
          </a:xfrm>
          <a:prstGeom prst="rect">
            <a:avLst/>
          </a:prstGeom>
          <a:noFill/>
        </p:spPr>
        <p:txBody>
          <a:bodyPr wrap="none" lIns="91440" tIns="45720" rIns="91440" bIns="45720">
            <a:spAutoFit/>
          </a:bodyPr>
          <a:lstStyle/>
          <a:p>
            <a:pPr algn="ctr"/>
            <a:r>
              <a:rPr lang="en-US" sz="54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Boards of Review</a:t>
            </a:r>
            <a:endParaRPr lang="en-US" sz="54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Tree>
    <p:extLst>
      <p:ext uri="{BB962C8B-B14F-4D97-AF65-F5344CB8AC3E}">
        <p14:creationId xmlns:p14="http://schemas.microsoft.com/office/powerpoint/2010/main" val="3423459266"/>
      </p:ext>
    </p:extLst>
  </p:cSld>
  <p:clrMapOvr>
    <a:masterClrMapping/>
  </p:clrMapOvr>
  <p:transition spd="med">
    <p:randomBar dir="vert"/>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1" y="533400"/>
            <a:ext cx="8458200" cy="6370975"/>
          </a:xfrm>
          <a:prstGeom prst="rect">
            <a:avLst/>
          </a:prstGeom>
          <a:noFill/>
        </p:spPr>
        <p:txBody>
          <a:bodyPr wrap="square" rtlCol="0">
            <a:spAutoFit/>
          </a:bodyPr>
          <a:lstStyle/>
          <a:p>
            <a:endParaRPr lang="en-US" sz="2000" dirty="0" smtClean="0"/>
          </a:p>
          <a:p>
            <a:r>
              <a:rPr lang="en-US" sz="2000" dirty="0" smtClean="0"/>
              <a:t>How to Prepare for the Board of Review?   </a:t>
            </a:r>
          </a:p>
          <a:p>
            <a:r>
              <a:rPr lang="en-US" sz="2000" dirty="0" smtClean="0"/>
              <a:t>The taxpayer must provide evidence showing the assessment placed upon the property is incorrect.  The Board of Review needs good reason to alter an assessment. It is imperative to be able to answer the questions, “What do you think the property is worth?” and “What are you basing your opinion on?”</a:t>
            </a:r>
          </a:p>
          <a:p>
            <a:endParaRPr lang="en-US" sz="2000" dirty="0"/>
          </a:p>
          <a:p>
            <a:r>
              <a:rPr lang="en-US" sz="2000" dirty="0" smtClean="0"/>
              <a:t>All assessments are to be based on the sales of similar properties. You may hire a professional appraiser, or you can look at sales in your neighborhood and compare them to your home. Per state law, the sale price of a property cannot be the sole determining factor of the assessment of that property</a:t>
            </a:r>
            <a:r>
              <a:rPr lang="en-US" sz="2000" b="1" dirty="0" smtClean="0"/>
              <a:t>.  Neither the Assessor nor the Board of Review can raise or lower a property assessment based solely on its sale price. Mortgage appraisals also may not show True Cash Value.</a:t>
            </a:r>
          </a:p>
          <a:p>
            <a:endParaRPr lang="en-US" sz="2000" b="1" dirty="0"/>
          </a:p>
          <a:p>
            <a:endParaRPr lang="en-US" sz="2000" dirty="0" smtClean="0"/>
          </a:p>
          <a:p>
            <a:pPr algn="ctr"/>
            <a:r>
              <a:rPr lang="en-US" sz="2400" dirty="0" smtClean="0"/>
              <a:t>State Equalized Value = True Cash Value X 50% </a:t>
            </a:r>
          </a:p>
          <a:p>
            <a:pPr algn="ctr"/>
            <a:endParaRPr lang="en-US" sz="2400" dirty="0"/>
          </a:p>
        </p:txBody>
      </p:sp>
      <p:sp>
        <p:nvSpPr>
          <p:cNvPr id="3" name="Slide Number Placeholder 2"/>
          <p:cNvSpPr>
            <a:spLocks noGrp="1"/>
          </p:cNvSpPr>
          <p:nvPr>
            <p:ph type="sldNum" sz="quarter" idx="12"/>
          </p:nvPr>
        </p:nvSpPr>
        <p:spPr/>
        <p:txBody>
          <a:bodyPr/>
          <a:lstStyle/>
          <a:p>
            <a:fld id="{7035B472-F28C-46A2-9CA4-17A72E17B526}" type="slidenum">
              <a:rPr lang="en-US" smtClean="0"/>
              <a:pPr/>
              <a:t>29</a:t>
            </a:fld>
            <a:endParaRPr lang="en-US"/>
          </a:p>
        </p:txBody>
      </p:sp>
    </p:spTree>
    <p:extLst>
      <p:ext uri="{BB962C8B-B14F-4D97-AF65-F5344CB8AC3E}">
        <p14:creationId xmlns:p14="http://schemas.microsoft.com/office/powerpoint/2010/main" val="419288192"/>
      </p:ext>
    </p:extLst>
  </p:cSld>
  <p:clrMapOvr>
    <a:masterClrMapping/>
  </p:clrMapOvr>
  <p:transition spd="med">
    <p:checke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04800" y="892850"/>
            <a:ext cx="8610600" cy="5965150"/>
          </a:xfrm>
          <a:prstGeom prst="rect">
            <a:avLst/>
          </a:prstGeom>
          <a:noFill/>
        </p:spPr>
        <p:txBody>
          <a:bodyPr wrap="square" rtlCol="0">
            <a:normAutofit fontScale="40000" lnSpcReduction="20000"/>
          </a:bodyPr>
          <a:lstStyle/>
          <a:p>
            <a:pPr algn="ctr"/>
            <a:endParaRPr lang="en-US" sz="5900" dirty="0"/>
          </a:p>
          <a:p>
            <a:endParaRPr lang="en-US" sz="2800" b="1" dirty="0" smtClean="0"/>
          </a:p>
          <a:p>
            <a:r>
              <a:rPr lang="en-US" sz="2800" b="1" dirty="0" smtClean="0"/>
              <a:t>Assessed Value (AV) </a:t>
            </a:r>
            <a:r>
              <a:rPr lang="en-US" sz="2800" dirty="0" smtClean="0"/>
              <a:t>– Generally the same as state equalized value unless an equalization factor other than 50% has been applied by either the county in which the property is located or the State. Your property’s assessment change notice will indicate your property’s state equalized and assessed values and the amounts those values have increased over the previous tax year’s state equalization and assessed values.</a:t>
            </a:r>
          </a:p>
          <a:p>
            <a:endParaRPr lang="en-US" sz="2800" dirty="0"/>
          </a:p>
          <a:p>
            <a:r>
              <a:rPr lang="en-US" sz="2800" b="1" dirty="0" smtClean="0"/>
              <a:t>Entire Tribunal </a:t>
            </a:r>
            <a:r>
              <a:rPr lang="en-US" sz="2800" dirty="0" smtClean="0"/>
              <a:t>– The formal division of the Tribunal. Hearings are held in Lansing before a Tribunal Member.</a:t>
            </a:r>
          </a:p>
          <a:p>
            <a:endParaRPr lang="en-US" sz="2800" dirty="0"/>
          </a:p>
          <a:p>
            <a:r>
              <a:rPr lang="en-US" sz="2800" b="1" dirty="0" smtClean="0"/>
              <a:t>Principal Residence Exemption (PRE) </a:t>
            </a:r>
            <a:r>
              <a:rPr lang="en-US" sz="2800" dirty="0" smtClean="0"/>
              <a:t>– Given to the property that is the primary residence of the property owner upon the filing of a principal residence exemption affidavit.</a:t>
            </a:r>
          </a:p>
          <a:p>
            <a:endParaRPr lang="en-US" sz="2800" dirty="0"/>
          </a:p>
          <a:p>
            <a:r>
              <a:rPr lang="en-US" sz="2800" b="1" dirty="0" smtClean="0"/>
              <a:t>Small Claims – </a:t>
            </a:r>
            <a:r>
              <a:rPr lang="en-US" sz="2800" dirty="0" smtClean="0"/>
              <a:t>The informal division of the Tribunal. Hearings are held telephonically or in-person in the county where the property is located or an adjoining county but within 100 miles of the property.</a:t>
            </a:r>
          </a:p>
          <a:p>
            <a:endParaRPr lang="en-US" sz="2800" dirty="0"/>
          </a:p>
          <a:p>
            <a:r>
              <a:rPr lang="en-US" sz="2800" b="1" dirty="0" smtClean="0"/>
              <a:t>State Equalized Value (SEV) </a:t>
            </a:r>
            <a:r>
              <a:rPr lang="en-US" sz="2800" dirty="0" smtClean="0"/>
              <a:t>– One-half ½) of your property’s true cash value.</a:t>
            </a:r>
          </a:p>
          <a:p>
            <a:endParaRPr lang="en-US" sz="2800" dirty="0"/>
          </a:p>
          <a:p>
            <a:r>
              <a:rPr lang="en-US" sz="2800" b="1" dirty="0" smtClean="0"/>
              <a:t>State Equalized Value in Contention </a:t>
            </a:r>
            <a:r>
              <a:rPr lang="en-US" sz="2800" dirty="0" smtClean="0"/>
              <a:t>– The difference between what the petitioner and the respondent believe to be the property’s state equalized value for each tax year at issue.</a:t>
            </a:r>
          </a:p>
          <a:p>
            <a:endParaRPr lang="en-US" sz="2800" dirty="0"/>
          </a:p>
          <a:p>
            <a:r>
              <a:rPr lang="en-US" sz="2800" b="1" dirty="0" smtClean="0"/>
              <a:t>Taxable Value (TV) </a:t>
            </a:r>
            <a:r>
              <a:rPr lang="en-US" sz="2800" dirty="0" smtClean="0"/>
              <a:t>– Is not the same as the property’s true cash value. It is the value used to calculate your property taxes. A property’s taxable value can only increase annually by the rate of inflation or 5%, whichever is less, unless there is an addition to the property (i.e. physical improvement or omitted property) or the property’s ownership transferred during a previous tax year. See MCL 211.34d. Your property’s assessment change notice will indicate your property’s taxable and the amount the taxable value has increased over the previous tax year’s taxable value. A property's taxable value can also decrease if there is a physical loss to the property. See MCL 211.34d.</a:t>
            </a:r>
          </a:p>
          <a:p>
            <a:endParaRPr lang="en-US" sz="2800" dirty="0"/>
          </a:p>
          <a:p>
            <a:r>
              <a:rPr lang="en-US" sz="2800" b="1" dirty="0" smtClean="0"/>
              <a:t>Taxable Value Contention </a:t>
            </a:r>
            <a:r>
              <a:rPr lang="en-US" sz="2800" dirty="0" smtClean="0"/>
              <a:t>– The value that the petitioner believes it should have been for each tax year at issue.</a:t>
            </a:r>
          </a:p>
          <a:p>
            <a:endParaRPr lang="en-US" sz="2800" dirty="0"/>
          </a:p>
          <a:p>
            <a:r>
              <a:rPr lang="en-US" sz="2800" b="1" dirty="0" smtClean="0"/>
              <a:t>Taxable Value in Contention </a:t>
            </a:r>
            <a:r>
              <a:rPr lang="en-US" sz="2800" dirty="0" smtClean="0"/>
              <a:t>– The difference between what the petitioner and the respondent believe to be the property’s taxable value for each tax year at issue. </a:t>
            </a:r>
          </a:p>
          <a:p>
            <a:endParaRPr lang="en-US" sz="2800" dirty="0"/>
          </a:p>
          <a:p>
            <a:r>
              <a:rPr lang="en-US" sz="2800" b="1" dirty="0" smtClean="0"/>
              <a:t>True Cash Value </a:t>
            </a:r>
            <a:r>
              <a:rPr lang="en-US" sz="2800" dirty="0" smtClean="0"/>
              <a:t>– The fair market value or the usual selling price of property. For a more detailed definition see MCL 211.27.</a:t>
            </a:r>
          </a:p>
          <a:p>
            <a:endParaRPr lang="en-US" sz="2800" dirty="0"/>
          </a:p>
          <a:p>
            <a:r>
              <a:rPr lang="en-US" sz="2800" b="1" dirty="0" smtClean="0"/>
              <a:t>Uncapping of the Taxable Value </a:t>
            </a:r>
            <a:r>
              <a:rPr lang="en-US" sz="2800" dirty="0" smtClean="0"/>
              <a:t>– When a transfer of property ownership occurred during a previous tax year, the taxable value of that property is uncapped and becomes the same as the state equalized value of the property.</a:t>
            </a:r>
          </a:p>
          <a:p>
            <a:endParaRPr lang="en-US" sz="2800" dirty="0"/>
          </a:p>
          <a:p>
            <a:r>
              <a:rPr lang="en-US" sz="2800" i="1" dirty="0" smtClean="0"/>
              <a:t>…More Property Assessment Terminology:</a:t>
            </a:r>
          </a:p>
          <a:p>
            <a:r>
              <a:rPr lang="en-US" sz="2800" i="1" dirty="0" smtClean="0"/>
              <a:t>http://www.michigan.gov/taxtrib</a:t>
            </a:r>
            <a:endParaRPr lang="en-US" sz="2800" i="1" dirty="0"/>
          </a:p>
        </p:txBody>
      </p:sp>
      <p:sp>
        <p:nvSpPr>
          <p:cNvPr id="2" name="Slide Number Placeholder 1"/>
          <p:cNvSpPr>
            <a:spLocks noGrp="1"/>
          </p:cNvSpPr>
          <p:nvPr>
            <p:ph type="sldNum" sz="quarter" idx="12"/>
          </p:nvPr>
        </p:nvSpPr>
        <p:spPr/>
        <p:txBody>
          <a:bodyPr/>
          <a:lstStyle/>
          <a:p>
            <a:fld id="{7035B472-F28C-46A2-9CA4-17A72E17B526}" type="slidenum">
              <a:rPr lang="en-US" smtClean="0"/>
              <a:pPr/>
              <a:t>3</a:t>
            </a:fld>
            <a:endParaRPr lang="en-US"/>
          </a:p>
        </p:txBody>
      </p:sp>
      <p:sp>
        <p:nvSpPr>
          <p:cNvPr id="6" name="Rectangle 5"/>
          <p:cNvSpPr/>
          <p:nvPr/>
        </p:nvSpPr>
        <p:spPr>
          <a:xfrm>
            <a:off x="1447800" y="381000"/>
            <a:ext cx="6324600" cy="923330"/>
          </a:xfrm>
          <a:prstGeom prst="rect">
            <a:avLst/>
          </a:prstGeom>
          <a:noFill/>
        </p:spPr>
        <p:txBody>
          <a:bodyPr wrap="squar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en-US" sz="5400" b="1" cap="all" spc="0"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Definitions</a:t>
            </a:r>
            <a:endParaRPr lang="en-US" sz="5400" b="1" cap="all" spc="0"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spTree>
    <p:extLst>
      <p:ext uri="{BB962C8B-B14F-4D97-AF65-F5344CB8AC3E}">
        <p14:creationId xmlns:p14="http://schemas.microsoft.com/office/powerpoint/2010/main" val="2750175771"/>
      </p:ext>
    </p:extLst>
  </p:cSld>
  <p:clrMapOvr>
    <a:masterClrMapping/>
  </p:clrMapOvr>
  <p:transition spd="med">
    <p:wedg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5400" dirty="0" smtClean="0">
                <a:solidFill>
                  <a:schemeClr val="accent2">
                    <a:lumMod val="75000"/>
                  </a:schemeClr>
                </a:solidFill>
              </a:rPr>
              <a:t>Where to find sales data?</a:t>
            </a:r>
            <a:endParaRPr lang="en-US" sz="5400" dirty="0">
              <a:solidFill>
                <a:schemeClr val="accent2">
                  <a:lumMod val="75000"/>
                </a:schemeClr>
              </a:solidFill>
            </a:endParaRPr>
          </a:p>
        </p:txBody>
      </p:sp>
      <p:sp>
        <p:nvSpPr>
          <p:cNvPr id="3" name="Content Placeholder 2"/>
          <p:cNvSpPr>
            <a:spLocks noGrp="1"/>
          </p:cNvSpPr>
          <p:nvPr>
            <p:ph idx="1"/>
          </p:nvPr>
        </p:nvSpPr>
        <p:spPr/>
        <p:txBody>
          <a:bodyPr/>
          <a:lstStyle/>
          <a:p>
            <a:r>
              <a:rPr lang="en-US" sz="3200" dirty="0" smtClean="0"/>
              <a:t>Lenox Township Assessor’s Office</a:t>
            </a:r>
          </a:p>
          <a:p>
            <a:r>
              <a:rPr lang="en-US" sz="3200" dirty="0" smtClean="0"/>
              <a:t>Realtors</a:t>
            </a:r>
          </a:p>
          <a:p>
            <a:r>
              <a:rPr lang="en-US" sz="3200" dirty="0" smtClean="0"/>
              <a:t>MLS</a:t>
            </a:r>
          </a:p>
          <a:p>
            <a:r>
              <a:rPr lang="en-US" sz="3200" dirty="0" smtClean="0"/>
              <a:t>Register of Deeds</a:t>
            </a:r>
          </a:p>
          <a:p>
            <a:r>
              <a:rPr lang="en-US" sz="3200" dirty="0" smtClean="0"/>
              <a:t>Websites (Sales must be verified)</a:t>
            </a:r>
          </a:p>
          <a:p>
            <a:endParaRPr lang="en-US" dirty="0" smtClean="0"/>
          </a:p>
          <a:p>
            <a:endParaRPr lang="en-US" dirty="0"/>
          </a:p>
          <a:p>
            <a:pPr marL="0" indent="0">
              <a:buNone/>
            </a:pPr>
            <a:endParaRPr lang="en-US" dirty="0"/>
          </a:p>
        </p:txBody>
      </p:sp>
      <p:pic>
        <p:nvPicPr>
          <p:cNvPr id="1026" name="Picture 2" descr="C:\Program Files\Microsoft Office\MEDIA\CAGCAT10\j0185604.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76600" y="4572000"/>
            <a:ext cx="2514600" cy="1981200"/>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2"/>
          </p:nvPr>
        </p:nvSpPr>
        <p:spPr/>
        <p:txBody>
          <a:bodyPr/>
          <a:lstStyle/>
          <a:p>
            <a:fld id="{7035B472-F28C-46A2-9CA4-17A72E17B526}" type="slidenum">
              <a:rPr lang="en-US" smtClean="0"/>
              <a:pPr/>
              <a:t>30</a:t>
            </a:fld>
            <a:endParaRPr lang="en-US"/>
          </a:p>
        </p:txBody>
      </p:sp>
    </p:spTree>
    <p:extLst>
      <p:ext uri="{BB962C8B-B14F-4D97-AF65-F5344CB8AC3E}">
        <p14:creationId xmlns:p14="http://schemas.microsoft.com/office/powerpoint/2010/main" val="2669149246"/>
      </p:ext>
    </p:extLst>
  </p:cSld>
  <p:clrMapOvr>
    <a:masterClrMapping/>
  </p:clrMapOvr>
  <p:transition spd="med">
    <p:pull dir="d"/>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762000"/>
          </a:xfrm>
        </p:spPr>
        <p:txBody>
          <a:bodyPr>
            <a:noAutofit/>
          </a:bodyPr>
          <a:lstStyle/>
          <a:p>
            <a:pPr algn="ctr"/>
            <a:r>
              <a:rPr lang="en-US" sz="7200" b="1" i="1" dirty="0" smtClean="0"/>
              <a:t>Township Website</a:t>
            </a:r>
            <a:endParaRPr lang="en-US" sz="7200" b="1" i="1" dirty="0"/>
          </a:p>
        </p:txBody>
      </p:sp>
      <p:sp>
        <p:nvSpPr>
          <p:cNvPr id="3" name="Slide Number Placeholder 2"/>
          <p:cNvSpPr>
            <a:spLocks noGrp="1"/>
          </p:cNvSpPr>
          <p:nvPr>
            <p:ph type="sldNum" sz="quarter" idx="12"/>
          </p:nvPr>
        </p:nvSpPr>
        <p:spPr/>
        <p:txBody>
          <a:bodyPr/>
          <a:lstStyle/>
          <a:p>
            <a:fld id="{7035B472-F28C-46A2-9CA4-17A72E17B526}" type="slidenum">
              <a:rPr lang="en-US" smtClean="0"/>
              <a:pPr/>
              <a:t>31</a:t>
            </a:fld>
            <a:endParaRPr lang="en-US"/>
          </a:p>
        </p:txBody>
      </p:sp>
      <p:sp>
        <p:nvSpPr>
          <p:cNvPr id="8" name="Content Placeholder 7"/>
          <p:cNvSpPr>
            <a:spLocks noGrp="1"/>
          </p:cNvSpPr>
          <p:nvPr>
            <p:ph idx="1"/>
          </p:nvPr>
        </p:nvSpPr>
        <p:spPr/>
        <p:txBody>
          <a:bodyPr>
            <a:normAutofit/>
          </a:bodyPr>
          <a:lstStyle/>
          <a:p>
            <a:r>
              <a:rPr lang="en-US" sz="4000" dirty="0" smtClean="0">
                <a:hlinkClick r:id="rId3"/>
              </a:rPr>
              <a:t>www.lenoxtwp.org</a:t>
            </a:r>
            <a:endParaRPr lang="en-US" sz="4000" dirty="0" smtClean="0"/>
          </a:p>
          <a:p>
            <a:r>
              <a:rPr lang="en-US" sz="4000" dirty="0" smtClean="0"/>
              <a:t>Click on “Departments” then “Assessing”</a:t>
            </a:r>
          </a:p>
          <a:p>
            <a:r>
              <a:rPr lang="en-US" sz="4000" dirty="0" smtClean="0"/>
              <a:t>Homeowner can look at their own property free.</a:t>
            </a:r>
          </a:p>
          <a:p>
            <a:r>
              <a:rPr lang="en-US" sz="4000" dirty="0" smtClean="0"/>
              <a:t>Cost associated for searching for other properties.</a:t>
            </a:r>
            <a:endParaRPr lang="en-US" sz="4000" dirty="0"/>
          </a:p>
        </p:txBody>
      </p:sp>
    </p:spTree>
    <p:extLst>
      <p:ext uri="{BB962C8B-B14F-4D97-AF65-F5344CB8AC3E}">
        <p14:creationId xmlns:p14="http://schemas.microsoft.com/office/powerpoint/2010/main" val="2547734741"/>
      </p:ext>
    </p:extLst>
  </p:cSld>
  <p:clrMapOvr>
    <a:masterClrMapping/>
  </p:clrMapOvr>
  <p:transition spd="med">
    <p:wedg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0" y="381000"/>
            <a:ext cx="9144000" cy="6477000"/>
          </a:xfrm>
          <a:prstGeom prst="rect">
            <a:avLst/>
          </a:prstGeom>
          <a:noFill/>
          <a:ln w="9525">
            <a:noFill/>
            <a:miter lim="800000"/>
            <a:headEnd/>
            <a:tailEnd/>
          </a:ln>
        </p:spPr>
      </p:pic>
      <p:sp>
        <p:nvSpPr>
          <p:cNvPr id="4" name="TextBox 3"/>
          <p:cNvSpPr txBox="1"/>
          <p:nvPr/>
        </p:nvSpPr>
        <p:spPr>
          <a:xfrm>
            <a:off x="2362200" y="457200"/>
            <a:ext cx="4495800" cy="1077218"/>
          </a:xfrm>
          <a:prstGeom prst="rect">
            <a:avLst/>
          </a:prstGeom>
          <a:noFill/>
        </p:spPr>
        <p:txBody>
          <a:bodyPr wrap="square" rtlCol="0">
            <a:spAutoFit/>
          </a:bodyPr>
          <a:lstStyle/>
          <a:p>
            <a:pPr algn="ctr"/>
            <a:r>
              <a:rPr lang="en-US" sz="3200" dirty="0" smtClean="0">
                <a:hlinkClick r:id="rId3"/>
              </a:rPr>
              <a:t>www.lenoxtwp.org</a:t>
            </a:r>
            <a:endParaRPr lang="en-US" sz="3200" dirty="0" smtClean="0"/>
          </a:p>
          <a:p>
            <a:pPr algn="ctr"/>
            <a:endParaRPr lang="en-US" sz="3200" dirty="0"/>
          </a:p>
        </p:txBody>
      </p:sp>
      <p:pic>
        <p:nvPicPr>
          <p:cNvPr id="1031"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628550">
            <a:off x="5922685" y="2961231"/>
            <a:ext cx="2724611" cy="355939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708808">
            <a:off x="3331294" y="2830593"/>
            <a:ext cx="2708654" cy="353843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fld id="{7035B472-F28C-46A2-9CA4-17A72E17B526}" type="slidenum">
              <a:rPr lang="en-US" smtClean="0"/>
              <a:pPr/>
              <a:t>32</a:t>
            </a:fld>
            <a:endParaRPr lang="en-US"/>
          </a:p>
        </p:txBody>
      </p:sp>
      <p:pic>
        <p:nvPicPr>
          <p:cNvPr id="1026"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775681">
            <a:off x="489363" y="2637422"/>
            <a:ext cx="2881283" cy="37153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52940258"/>
      </p:ext>
    </p:extLst>
  </p:cSld>
  <p:clrMapOvr>
    <a:masterClrMapping/>
  </p:clrMapOvr>
  <p:transition spd="med">
    <p:strips/>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19800" y="457200"/>
            <a:ext cx="3581400" cy="1200329"/>
          </a:xfrm>
          <a:prstGeom prst="rect">
            <a:avLst/>
          </a:prstGeom>
          <a:noFill/>
        </p:spPr>
        <p:txBody>
          <a:bodyPr wrap="square" rtlCol="0">
            <a:spAutoFit/>
          </a:bodyPr>
          <a:lstStyle/>
          <a:p>
            <a:pPr algn="ctr"/>
            <a:r>
              <a:rPr lang="en-US" sz="2400" dirty="0" smtClean="0">
                <a:solidFill>
                  <a:schemeClr val="accent1">
                    <a:lumMod val="75000"/>
                  </a:schemeClr>
                </a:solidFill>
              </a:rPr>
              <a:t>Sales Comparable</a:t>
            </a:r>
          </a:p>
          <a:p>
            <a:pPr algn="ctr"/>
            <a:r>
              <a:rPr lang="en-US" sz="2400" dirty="0" smtClean="0">
                <a:solidFill>
                  <a:schemeClr val="accent1">
                    <a:lumMod val="75000"/>
                  </a:schemeClr>
                </a:solidFill>
              </a:rPr>
              <a:t>Approach</a:t>
            </a:r>
          </a:p>
          <a:p>
            <a:pPr algn="ctr"/>
            <a:endParaRPr lang="en-US" sz="2400" dirty="0"/>
          </a:p>
        </p:txBody>
      </p:sp>
      <p:sp>
        <p:nvSpPr>
          <p:cNvPr id="3" name="Slide Number Placeholder 2"/>
          <p:cNvSpPr>
            <a:spLocks noGrp="1"/>
          </p:cNvSpPr>
          <p:nvPr>
            <p:ph type="sldNum" sz="quarter" idx="12"/>
          </p:nvPr>
        </p:nvSpPr>
        <p:spPr/>
        <p:txBody>
          <a:bodyPr/>
          <a:lstStyle/>
          <a:p>
            <a:fld id="{7035B472-F28C-46A2-9CA4-17A72E17B526}" type="slidenum">
              <a:rPr lang="en-US" smtClean="0"/>
              <a:pPr/>
              <a:t>33</a:t>
            </a:fld>
            <a:endParaRPr lang="en-US"/>
          </a:p>
        </p:txBody>
      </p:sp>
      <p:graphicFrame>
        <p:nvGraphicFramePr>
          <p:cNvPr id="15" name="Object 14"/>
          <p:cNvGraphicFramePr>
            <a:graphicFrameLocks noChangeAspect="1"/>
          </p:cNvGraphicFramePr>
          <p:nvPr>
            <p:extLst>
              <p:ext uri="{D42A27DB-BD31-4B8C-83A1-F6EECF244321}">
                <p14:modId xmlns:p14="http://schemas.microsoft.com/office/powerpoint/2010/main" val="3017822771"/>
              </p:ext>
            </p:extLst>
          </p:nvPr>
        </p:nvGraphicFramePr>
        <p:xfrm>
          <a:off x="742950" y="1295400"/>
          <a:ext cx="7658100" cy="5265738"/>
        </p:xfrm>
        <a:graphic>
          <a:graphicData uri="http://schemas.openxmlformats.org/presentationml/2006/ole">
            <mc:AlternateContent xmlns:mc="http://schemas.openxmlformats.org/markup-compatibility/2006">
              <mc:Choice xmlns:v="urn:schemas-microsoft-com:vml" Requires="v">
                <p:oleObj spid="_x0000_s1038" name="Worksheet" r:id="rId4" imgW="7658115" imgH="6263539" progId="Excel.Sheet.8">
                  <p:embed/>
                </p:oleObj>
              </mc:Choice>
              <mc:Fallback>
                <p:oleObj name="Worksheet" r:id="rId4" imgW="7658115" imgH="6263539" progId="Excel.Sheet.8">
                  <p:embed/>
                  <p:pic>
                    <p:nvPicPr>
                      <p:cNvPr id="0"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2950" y="1295400"/>
                        <a:ext cx="7658100" cy="52657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Rectangle 5"/>
          <p:cNvSpPr/>
          <p:nvPr/>
        </p:nvSpPr>
        <p:spPr>
          <a:xfrm>
            <a:off x="2895600" y="295870"/>
            <a:ext cx="3076483"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Example</a:t>
            </a:r>
            <a:endParaRPr lang="en-US"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342088753"/>
      </p:ext>
    </p:extLst>
  </p:cSld>
  <p:clrMapOvr>
    <a:masterClrMapping/>
  </p:clrMapOvr>
  <p:transition spd="med">
    <p:pull dir="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Final Preparation for MBOR</a:t>
            </a:r>
            <a:endParaRPr lang="en-US" b="1" dirty="0"/>
          </a:p>
        </p:txBody>
      </p:sp>
      <p:sp>
        <p:nvSpPr>
          <p:cNvPr id="3" name="Content Placeholder 2"/>
          <p:cNvSpPr>
            <a:spLocks noGrp="1"/>
          </p:cNvSpPr>
          <p:nvPr>
            <p:ph idx="1"/>
          </p:nvPr>
        </p:nvSpPr>
        <p:spPr/>
        <p:txBody>
          <a:bodyPr>
            <a:normAutofit/>
          </a:bodyPr>
          <a:lstStyle/>
          <a:p>
            <a:endParaRPr lang="en-US" sz="3600" dirty="0" smtClean="0"/>
          </a:p>
          <a:p>
            <a:r>
              <a:rPr lang="en-US" sz="3600" dirty="0" smtClean="0"/>
              <a:t>Validate all data.</a:t>
            </a:r>
          </a:p>
          <a:p>
            <a:r>
              <a:rPr lang="en-US" sz="3600" dirty="0" smtClean="0"/>
              <a:t>Make the presentation concise.</a:t>
            </a:r>
          </a:p>
          <a:p>
            <a:r>
              <a:rPr lang="en-US" sz="3600" dirty="0" smtClean="0"/>
              <a:t>Time with BOR may be limited, get straight to the point.</a:t>
            </a:r>
          </a:p>
          <a:p>
            <a:r>
              <a:rPr lang="en-US" sz="3600" dirty="0" smtClean="0"/>
              <a:t>More Data isn’t always better.</a:t>
            </a:r>
            <a:endParaRPr lang="en-US" sz="3600" dirty="0"/>
          </a:p>
        </p:txBody>
      </p:sp>
      <p:sp>
        <p:nvSpPr>
          <p:cNvPr id="4" name="Slide Number Placeholder 3"/>
          <p:cNvSpPr>
            <a:spLocks noGrp="1"/>
          </p:cNvSpPr>
          <p:nvPr>
            <p:ph type="sldNum" sz="quarter" idx="12"/>
          </p:nvPr>
        </p:nvSpPr>
        <p:spPr/>
        <p:txBody>
          <a:bodyPr/>
          <a:lstStyle/>
          <a:p>
            <a:fld id="{7035B472-F28C-46A2-9CA4-17A72E17B526}" type="slidenum">
              <a:rPr lang="en-US" smtClean="0"/>
              <a:pPr/>
              <a:t>34</a:t>
            </a:fld>
            <a:endParaRPr lang="en-US"/>
          </a:p>
        </p:txBody>
      </p:sp>
    </p:spTree>
    <p:extLst>
      <p:ext uri="{BB962C8B-B14F-4D97-AF65-F5344CB8AC3E}">
        <p14:creationId xmlns:p14="http://schemas.microsoft.com/office/powerpoint/2010/main" val="414621451"/>
      </p:ext>
    </p:extLst>
  </p:cSld>
  <p:clrMapOvr>
    <a:masterClrMapping/>
  </p:clrMapOvr>
  <p:transition spd="med">
    <p:split dir="in"/>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lnSpcReduction="10000"/>
          </a:bodyPr>
          <a:lstStyle/>
          <a:p>
            <a:pPr marL="0" indent="0">
              <a:buNone/>
            </a:pPr>
            <a:r>
              <a:rPr lang="en-US" sz="3600" b="1" dirty="0" smtClean="0"/>
              <a:t>What is a Hardship?</a:t>
            </a:r>
            <a:endParaRPr lang="en-US" sz="3600" b="1" dirty="0"/>
          </a:p>
          <a:p>
            <a:pPr marL="0" indent="0">
              <a:buNone/>
            </a:pPr>
            <a:endParaRPr lang="en-US" sz="2800" b="1" dirty="0" smtClean="0"/>
          </a:p>
          <a:p>
            <a:pPr marL="0" indent="0">
              <a:buNone/>
            </a:pPr>
            <a:r>
              <a:rPr lang="en-US" sz="3200" dirty="0" smtClean="0"/>
              <a:t>Section 211.7u of the Michigan General Property Tax Act defines the poverty or Poverty Exemption as a method to provide relief for those who, in the judgment of the Board of Review, are unable to fully contribute to the annual property tax burden of their principal residence due to their financial status.</a:t>
            </a:r>
            <a:endParaRPr lang="en-US" sz="3200" dirty="0"/>
          </a:p>
        </p:txBody>
      </p:sp>
      <p:sp>
        <p:nvSpPr>
          <p:cNvPr id="4" name="Slide Number Placeholder 3"/>
          <p:cNvSpPr>
            <a:spLocks noGrp="1"/>
          </p:cNvSpPr>
          <p:nvPr>
            <p:ph type="sldNum" sz="quarter" idx="12"/>
          </p:nvPr>
        </p:nvSpPr>
        <p:spPr/>
        <p:txBody>
          <a:bodyPr/>
          <a:lstStyle/>
          <a:p>
            <a:fld id="{7035B472-F28C-46A2-9CA4-17A72E17B526}" type="slidenum">
              <a:rPr lang="en-US" smtClean="0"/>
              <a:pPr/>
              <a:t>35</a:t>
            </a:fld>
            <a:endParaRPr lang="en-US"/>
          </a:p>
        </p:txBody>
      </p:sp>
      <p:sp>
        <p:nvSpPr>
          <p:cNvPr id="5" name="Rectangle 4"/>
          <p:cNvSpPr/>
          <p:nvPr/>
        </p:nvSpPr>
        <p:spPr>
          <a:xfrm>
            <a:off x="2286000" y="381000"/>
            <a:ext cx="4419600" cy="923330"/>
          </a:xfrm>
          <a:prstGeom prst="rect">
            <a:avLst/>
          </a:prstGeom>
          <a:noFill/>
        </p:spPr>
        <p:txBody>
          <a:bodyPr wrap="square" lIns="91440" tIns="45720" rIns="91440" bIns="45720">
            <a:spAutoFit/>
          </a:bodyPr>
          <a:lstStyle/>
          <a:p>
            <a:pPr algn="ctr"/>
            <a:r>
              <a:rPr lang="en-US" sz="54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Hardship</a:t>
            </a:r>
            <a:endParaRPr lang="en-US" sz="54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Tree>
    <p:extLst>
      <p:ext uri="{BB962C8B-B14F-4D97-AF65-F5344CB8AC3E}">
        <p14:creationId xmlns:p14="http://schemas.microsoft.com/office/powerpoint/2010/main" val="3676379933"/>
      </p:ext>
    </p:extLst>
  </p:cSld>
  <p:clrMapOvr>
    <a:masterClrMapping/>
  </p:clrMapOvr>
  <p:transition spd="med">
    <p:wipe dir="u"/>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buNone/>
            </a:pPr>
            <a:r>
              <a:rPr lang="en-US" sz="3200" b="1" dirty="0" smtClean="0"/>
              <a:t>How do I apply for a Hardship?</a:t>
            </a:r>
          </a:p>
          <a:p>
            <a:pPr marL="0" indent="0">
              <a:buNone/>
            </a:pPr>
            <a:r>
              <a:rPr lang="en-US" sz="2800" dirty="0" smtClean="0"/>
              <a:t>The hardship waiver must be filed and approved by your local Board of Review on a yearly basis. Contact the assessing office for an application. (July Boards for some communities)</a:t>
            </a:r>
          </a:p>
          <a:p>
            <a:pPr marL="0" indent="0">
              <a:buNone/>
            </a:pPr>
            <a:endParaRPr lang="en-US" sz="2800" dirty="0"/>
          </a:p>
          <a:p>
            <a:pPr marL="0" indent="0">
              <a:buNone/>
            </a:pPr>
            <a:r>
              <a:rPr lang="en-US" sz="2800" dirty="0" smtClean="0"/>
              <a:t>Hardship Guidelines are established by the Township. The guidelines include an asset test and income test.</a:t>
            </a:r>
            <a:endParaRPr lang="en-US" sz="2800" dirty="0"/>
          </a:p>
        </p:txBody>
      </p:sp>
      <p:sp>
        <p:nvSpPr>
          <p:cNvPr id="4" name="Slide Number Placeholder 3"/>
          <p:cNvSpPr>
            <a:spLocks noGrp="1"/>
          </p:cNvSpPr>
          <p:nvPr>
            <p:ph type="sldNum" sz="quarter" idx="12"/>
          </p:nvPr>
        </p:nvSpPr>
        <p:spPr/>
        <p:txBody>
          <a:bodyPr/>
          <a:lstStyle/>
          <a:p>
            <a:fld id="{7035B472-F28C-46A2-9CA4-17A72E17B526}" type="slidenum">
              <a:rPr lang="en-US" smtClean="0"/>
              <a:pPr/>
              <a:t>36</a:t>
            </a:fld>
            <a:endParaRPr lang="en-US"/>
          </a:p>
        </p:txBody>
      </p:sp>
      <p:sp>
        <p:nvSpPr>
          <p:cNvPr id="6" name="Rectangle 5"/>
          <p:cNvSpPr/>
          <p:nvPr/>
        </p:nvSpPr>
        <p:spPr>
          <a:xfrm>
            <a:off x="2286000" y="381000"/>
            <a:ext cx="4419600" cy="923330"/>
          </a:xfrm>
          <a:prstGeom prst="rect">
            <a:avLst/>
          </a:prstGeom>
          <a:noFill/>
        </p:spPr>
        <p:txBody>
          <a:bodyPr wrap="square" lIns="91440" tIns="45720" rIns="91440" bIns="45720">
            <a:spAutoFit/>
          </a:bodyPr>
          <a:lstStyle/>
          <a:p>
            <a:pPr algn="ctr"/>
            <a:r>
              <a:rPr lang="en-US" sz="54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Hardship</a:t>
            </a:r>
            <a:endParaRPr lang="en-US" sz="54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Tree>
    <p:extLst>
      <p:ext uri="{BB962C8B-B14F-4D97-AF65-F5344CB8AC3E}">
        <p14:creationId xmlns:p14="http://schemas.microsoft.com/office/powerpoint/2010/main" val="3794607673"/>
      </p:ext>
    </p:extLst>
  </p:cSld>
  <p:clrMapOvr>
    <a:masterClrMapping/>
  </p:clrMapOvr>
  <p:transition spd="med">
    <p:cover dir="lu"/>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28600" y="762000"/>
            <a:ext cx="508088" cy="5902898"/>
          </a:xfrm>
          <a:prstGeom prst="rect">
            <a:avLst/>
          </a:prstGeom>
          <a:noFill/>
        </p:spPr>
        <p:txBody>
          <a:bodyPr vert="wordArtVert" wrap="none" rtlCol="0">
            <a:spAutoFit/>
          </a:bodyPr>
          <a:lstStyle/>
          <a:p>
            <a:r>
              <a:rPr lang="en-US" b="1" dirty="0" smtClean="0">
                <a:latin typeface="Biondi" pitchFamily="2" charset="0"/>
              </a:rPr>
              <a:t>Poverty Guidelines</a:t>
            </a:r>
            <a:endParaRPr lang="en-US" b="1" dirty="0">
              <a:latin typeface="Biondi" pitchFamily="2" charset="0"/>
            </a:endParaRPr>
          </a:p>
        </p:txBody>
      </p:sp>
      <p:sp>
        <p:nvSpPr>
          <p:cNvPr id="2" name="Slide Number Placeholder 1"/>
          <p:cNvSpPr>
            <a:spLocks noGrp="1"/>
          </p:cNvSpPr>
          <p:nvPr>
            <p:ph type="sldNum" sz="quarter" idx="12"/>
          </p:nvPr>
        </p:nvSpPr>
        <p:spPr/>
        <p:txBody>
          <a:bodyPr/>
          <a:lstStyle/>
          <a:p>
            <a:fld id="{7035B472-F28C-46A2-9CA4-17A72E17B526}" type="slidenum">
              <a:rPr lang="en-US" smtClean="0"/>
              <a:pPr/>
              <a:t>37</a:t>
            </a:fld>
            <a:endParaRPr lang="en-US"/>
          </a:p>
        </p:txBody>
      </p:sp>
      <p:pic>
        <p:nvPicPr>
          <p:cNvPr id="50179" name="Picture 3"/>
          <p:cNvPicPr>
            <a:picLocks noChangeAspect="1" noChangeArrowheads="1"/>
          </p:cNvPicPr>
          <p:nvPr/>
        </p:nvPicPr>
        <p:blipFill>
          <a:blip r:embed="rId2" cstate="print"/>
          <a:srcRect/>
          <a:stretch>
            <a:fillRect/>
          </a:stretch>
        </p:blipFill>
        <p:spPr bwMode="auto">
          <a:xfrm>
            <a:off x="1752600" y="457200"/>
            <a:ext cx="6019800" cy="6276975"/>
          </a:xfrm>
          <a:prstGeom prst="rect">
            <a:avLst/>
          </a:prstGeom>
          <a:noFill/>
          <a:ln w="9525">
            <a:noFill/>
            <a:miter lim="800000"/>
            <a:headEnd/>
            <a:tailEnd/>
          </a:ln>
        </p:spPr>
      </p:pic>
    </p:spTree>
    <p:extLst>
      <p:ext uri="{BB962C8B-B14F-4D97-AF65-F5344CB8AC3E}">
        <p14:creationId xmlns:p14="http://schemas.microsoft.com/office/powerpoint/2010/main" val="958395950"/>
      </p:ext>
    </p:extLst>
  </p:cSld>
  <p:clrMapOvr>
    <a:masterClrMapping/>
  </p:clrMapOvr>
  <p:transition spd="med">
    <p:pull dir="d"/>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28600" y="762000"/>
            <a:ext cx="508088" cy="5902898"/>
          </a:xfrm>
          <a:prstGeom prst="rect">
            <a:avLst/>
          </a:prstGeom>
          <a:noFill/>
        </p:spPr>
        <p:txBody>
          <a:bodyPr vert="wordArtVert" wrap="none" rtlCol="0">
            <a:spAutoFit/>
          </a:bodyPr>
          <a:lstStyle/>
          <a:p>
            <a:r>
              <a:rPr lang="en-US" b="1" dirty="0" smtClean="0">
                <a:latin typeface="Biondi" pitchFamily="2" charset="0"/>
              </a:rPr>
              <a:t>Poverty Guidelines</a:t>
            </a:r>
            <a:endParaRPr lang="en-US" b="1" dirty="0">
              <a:latin typeface="Biondi" pitchFamily="2" charset="0"/>
            </a:endParaRPr>
          </a:p>
        </p:txBody>
      </p:sp>
      <p:sp>
        <p:nvSpPr>
          <p:cNvPr id="2" name="Slide Number Placeholder 1"/>
          <p:cNvSpPr>
            <a:spLocks noGrp="1"/>
          </p:cNvSpPr>
          <p:nvPr>
            <p:ph type="sldNum" sz="quarter" idx="12"/>
          </p:nvPr>
        </p:nvSpPr>
        <p:spPr/>
        <p:txBody>
          <a:bodyPr/>
          <a:lstStyle/>
          <a:p>
            <a:fld id="{7035B472-F28C-46A2-9CA4-17A72E17B526}" type="slidenum">
              <a:rPr lang="en-US" smtClean="0"/>
              <a:pPr/>
              <a:t>38</a:t>
            </a:fld>
            <a:endParaRPr lang="en-US"/>
          </a:p>
        </p:txBody>
      </p:sp>
      <p:pic>
        <p:nvPicPr>
          <p:cNvPr id="57347" name="Picture 3"/>
          <p:cNvPicPr>
            <a:picLocks noChangeAspect="1" noChangeArrowheads="1"/>
          </p:cNvPicPr>
          <p:nvPr/>
        </p:nvPicPr>
        <p:blipFill>
          <a:blip r:embed="rId2" cstate="print"/>
          <a:srcRect/>
          <a:stretch>
            <a:fillRect/>
          </a:stretch>
        </p:blipFill>
        <p:spPr bwMode="auto">
          <a:xfrm>
            <a:off x="2057400" y="495300"/>
            <a:ext cx="5410200" cy="6286500"/>
          </a:xfrm>
          <a:prstGeom prst="rect">
            <a:avLst/>
          </a:prstGeom>
          <a:noFill/>
          <a:ln w="9525">
            <a:noFill/>
            <a:miter lim="800000"/>
            <a:headEnd/>
            <a:tailEnd/>
          </a:ln>
        </p:spPr>
      </p:pic>
    </p:spTree>
    <p:extLst>
      <p:ext uri="{BB962C8B-B14F-4D97-AF65-F5344CB8AC3E}">
        <p14:creationId xmlns:p14="http://schemas.microsoft.com/office/powerpoint/2010/main" val="958395950"/>
      </p:ext>
    </p:extLst>
  </p:cSld>
  <p:clrMapOvr>
    <a:masterClrMapping/>
  </p:clrMapOvr>
  <p:transition spd="med">
    <p:wipe dir="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28600" y="762000"/>
            <a:ext cx="508088" cy="5902898"/>
          </a:xfrm>
          <a:prstGeom prst="rect">
            <a:avLst/>
          </a:prstGeom>
          <a:noFill/>
        </p:spPr>
        <p:txBody>
          <a:bodyPr vert="wordArtVert" wrap="none" rtlCol="0">
            <a:spAutoFit/>
          </a:bodyPr>
          <a:lstStyle/>
          <a:p>
            <a:r>
              <a:rPr lang="en-US" b="1" dirty="0" smtClean="0">
                <a:latin typeface="Biondi" pitchFamily="2" charset="0"/>
              </a:rPr>
              <a:t>Poverty Guidelines</a:t>
            </a:r>
            <a:endParaRPr lang="en-US" b="1" dirty="0">
              <a:latin typeface="Biondi" pitchFamily="2" charset="0"/>
            </a:endParaRPr>
          </a:p>
        </p:txBody>
      </p:sp>
      <p:sp>
        <p:nvSpPr>
          <p:cNvPr id="2" name="Slide Number Placeholder 1"/>
          <p:cNvSpPr>
            <a:spLocks noGrp="1"/>
          </p:cNvSpPr>
          <p:nvPr>
            <p:ph type="sldNum" sz="quarter" idx="12"/>
          </p:nvPr>
        </p:nvSpPr>
        <p:spPr/>
        <p:txBody>
          <a:bodyPr/>
          <a:lstStyle/>
          <a:p>
            <a:fld id="{7035B472-F28C-46A2-9CA4-17A72E17B526}" type="slidenum">
              <a:rPr lang="en-US" smtClean="0"/>
              <a:pPr/>
              <a:t>39</a:t>
            </a:fld>
            <a:endParaRPr lang="en-US"/>
          </a:p>
        </p:txBody>
      </p:sp>
      <p:pic>
        <p:nvPicPr>
          <p:cNvPr id="58370" name="Picture 2"/>
          <p:cNvPicPr>
            <a:picLocks noChangeAspect="1" noChangeArrowheads="1"/>
          </p:cNvPicPr>
          <p:nvPr/>
        </p:nvPicPr>
        <p:blipFill>
          <a:blip r:embed="rId2" cstate="print"/>
          <a:srcRect/>
          <a:stretch>
            <a:fillRect/>
          </a:stretch>
        </p:blipFill>
        <p:spPr bwMode="auto">
          <a:xfrm>
            <a:off x="1876425" y="457200"/>
            <a:ext cx="5438775" cy="6248400"/>
          </a:xfrm>
          <a:prstGeom prst="rect">
            <a:avLst/>
          </a:prstGeom>
          <a:noFill/>
          <a:ln w="9525">
            <a:noFill/>
            <a:miter lim="800000"/>
            <a:headEnd/>
            <a:tailEnd/>
          </a:ln>
        </p:spPr>
      </p:pic>
    </p:spTree>
    <p:extLst>
      <p:ext uri="{BB962C8B-B14F-4D97-AF65-F5344CB8AC3E}">
        <p14:creationId xmlns:p14="http://schemas.microsoft.com/office/powerpoint/2010/main" val="958395950"/>
      </p:ext>
    </p:extLst>
  </p:cSld>
  <p:clrMapOvr>
    <a:masterClrMapping/>
  </p:clrMapOvr>
  <p:transition spd="med">
    <p:wip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19200" y="1600200"/>
            <a:ext cx="7452360" cy="4985980"/>
          </a:xfrm>
          <a:prstGeom prst="rect">
            <a:avLst/>
          </a:prstGeom>
          <a:noFill/>
        </p:spPr>
        <p:txBody>
          <a:bodyPr wrap="square" rtlCol="0">
            <a:spAutoFit/>
          </a:bodyPr>
          <a:lstStyle/>
          <a:p>
            <a:endParaRPr lang="en-US" dirty="0"/>
          </a:p>
          <a:p>
            <a:endParaRPr lang="en-US" dirty="0" smtClean="0"/>
          </a:p>
          <a:p>
            <a:r>
              <a:rPr lang="en-US" sz="2400" b="1" dirty="0" smtClean="0"/>
              <a:t>-Assessing Contacts</a:t>
            </a:r>
          </a:p>
          <a:p>
            <a:r>
              <a:rPr lang="en-US" sz="2400" b="1" dirty="0" smtClean="0"/>
              <a:t>-Lenox Township 2013 Overview</a:t>
            </a:r>
          </a:p>
          <a:p>
            <a:pPr marL="742950" lvl="1" indent="-285750">
              <a:buFont typeface="Wingdings" pitchFamily="2" charset="2"/>
              <a:buChar char="Ø"/>
            </a:pPr>
            <a:r>
              <a:rPr lang="en-US" sz="2000" dirty="0" smtClean="0"/>
              <a:t>Proposal “A” Review &amp; Assessing 101</a:t>
            </a:r>
          </a:p>
          <a:p>
            <a:pPr marL="742950" lvl="1" indent="-285750">
              <a:buFont typeface="Wingdings" pitchFamily="2" charset="2"/>
              <a:buChar char="Ø"/>
            </a:pPr>
            <a:r>
              <a:rPr lang="en-US" sz="2000" dirty="0" smtClean="0"/>
              <a:t>Sales Study</a:t>
            </a:r>
          </a:p>
          <a:p>
            <a:pPr marL="742950" lvl="1" indent="-285750">
              <a:buFont typeface="Wingdings" pitchFamily="2" charset="2"/>
              <a:buChar char="Ø"/>
            </a:pPr>
            <a:r>
              <a:rPr lang="en-US" sz="2000" dirty="0" smtClean="0"/>
              <a:t>Market Analysis</a:t>
            </a:r>
          </a:p>
          <a:p>
            <a:pPr marL="742950" lvl="1" indent="-285750">
              <a:buFont typeface="Wingdings" pitchFamily="2" charset="2"/>
              <a:buChar char="Ø"/>
            </a:pPr>
            <a:r>
              <a:rPr lang="en-US" sz="2000" dirty="0" smtClean="0"/>
              <a:t>Foreclosures</a:t>
            </a:r>
          </a:p>
          <a:p>
            <a:r>
              <a:rPr lang="en-US" sz="2400" b="1" dirty="0" smtClean="0"/>
              <a:t>-Assessment Change Notice</a:t>
            </a:r>
          </a:p>
          <a:p>
            <a:r>
              <a:rPr lang="en-US" sz="2400" b="1" dirty="0" smtClean="0"/>
              <a:t>-Consumer Price Index / Inflation Rate Multiplier</a:t>
            </a:r>
          </a:p>
          <a:p>
            <a:r>
              <a:rPr lang="en-US" sz="2400" b="1" dirty="0" smtClean="0"/>
              <a:t>-Appealing Your Assessment</a:t>
            </a:r>
          </a:p>
          <a:p>
            <a:pPr marL="742950" lvl="1" indent="-285750">
              <a:buFont typeface="Wingdings" pitchFamily="2" charset="2"/>
              <a:buChar char="Ø"/>
            </a:pPr>
            <a:r>
              <a:rPr lang="en-US" sz="2000" dirty="0" smtClean="0"/>
              <a:t>Research</a:t>
            </a:r>
          </a:p>
          <a:p>
            <a:pPr marL="742950" lvl="1" indent="-285750">
              <a:buFont typeface="Wingdings" pitchFamily="2" charset="2"/>
              <a:buChar char="Ø"/>
            </a:pPr>
            <a:r>
              <a:rPr lang="en-US" sz="2000" dirty="0" smtClean="0"/>
              <a:t>Appeal Outcomes</a:t>
            </a:r>
          </a:p>
          <a:p>
            <a:r>
              <a:rPr lang="en-US" sz="2400" b="1" dirty="0" smtClean="0"/>
              <a:t>-Information/Question and Answer</a:t>
            </a:r>
          </a:p>
          <a:p>
            <a:endParaRPr lang="en-US" dirty="0"/>
          </a:p>
        </p:txBody>
      </p:sp>
      <p:sp>
        <p:nvSpPr>
          <p:cNvPr id="3" name="Slide Number Placeholder 2"/>
          <p:cNvSpPr>
            <a:spLocks noGrp="1"/>
          </p:cNvSpPr>
          <p:nvPr>
            <p:ph type="sldNum" sz="quarter" idx="12"/>
          </p:nvPr>
        </p:nvSpPr>
        <p:spPr/>
        <p:txBody>
          <a:bodyPr/>
          <a:lstStyle/>
          <a:p>
            <a:fld id="{7035B472-F28C-46A2-9CA4-17A72E17B526}" type="slidenum">
              <a:rPr lang="en-US" smtClean="0"/>
              <a:pPr/>
              <a:t>4</a:t>
            </a:fld>
            <a:endParaRPr lang="en-US"/>
          </a:p>
        </p:txBody>
      </p:sp>
      <p:sp>
        <p:nvSpPr>
          <p:cNvPr id="4" name="Rectangle 3"/>
          <p:cNvSpPr/>
          <p:nvPr/>
        </p:nvSpPr>
        <p:spPr>
          <a:xfrm>
            <a:off x="1371600" y="762000"/>
            <a:ext cx="6545318" cy="923330"/>
          </a:xfrm>
          <a:prstGeom prst="rect">
            <a:avLst/>
          </a:prstGeom>
          <a:noFill/>
        </p:spPr>
        <p:txBody>
          <a:bodyPr wrap="none" lIns="91440" tIns="45720" rIns="91440" bIns="45720">
            <a:spAutoFit/>
          </a:bodyPr>
          <a:lstStyle/>
          <a:p>
            <a:pPr algn="ctr"/>
            <a:r>
              <a:rPr lang="en-US" sz="5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SEMINAR AGENDA</a:t>
            </a:r>
            <a:endParaRPr lang="en-US" sz="54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Tree>
    <p:extLst>
      <p:ext uri="{BB962C8B-B14F-4D97-AF65-F5344CB8AC3E}">
        <p14:creationId xmlns:p14="http://schemas.microsoft.com/office/powerpoint/2010/main" val="402663192"/>
      </p:ext>
    </p:extLst>
  </p:cSld>
  <p:clrMapOvr>
    <a:masterClrMapping/>
  </p:clrMapOvr>
  <p:transition spd="med">
    <p:pull dir="ld"/>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81000" y="457200"/>
            <a:ext cx="508088" cy="6214265"/>
          </a:xfrm>
          <a:prstGeom prst="rect">
            <a:avLst/>
          </a:prstGeom>
          <a:noFill/>
        </p:spPr>
        <p:txBody>
          <a:bodyPr vert="wordArtVert" wrap="none" rtlCol="0">
            <a:spAutoFit/>
          </a:bodyPr>
          <a:lstStyle/>
          <a:p>
            <a:r>
              <a:rPr lang="en-US" b="1" dirty="0" smtClean="0">
                <a:latin typeface="Biondi" pitchFamily="2" charset="0"/>
              </a:rPr>
              <a:t>Poverty Application</a:t>
            </a:r>
            <a:endParaRPr lang="en-US" b="1" dirty="0">
              <a:latin typeface="Biondi" pitchFamily="2" charset="0"/>
            </a:endParaRPr>
          </a:p>
        </p:txBody>
      </p:sp>
      <p:sp>
        <p:nvSpPr>
          <p:cNvPr id="2" name="Slide Number Placeholder 1"/>
          <p:cNvSpPr>
            <a:spLocks noGrp="1"/>
          </p:cNvSpPr>
          <p:nvPr>
            <p:ph type="sldNum" sz="quarter" idx="12"/>
          </p:nvPr>
        </p:nvSpPr>
        <p:spPr/>
        <p:txBody>
          <a:bodyPr/>
          <a:lstStyle/>
          <a:p>
            <a:fld id="{7035B472-F28C-46A2-9CA4-17A72E17B526}" type="slidenum">
              <a:rPr lang="en-US" smtClean="0"/>
              <a:pPr/>
              <a:t>40</a:t>
            </a:fld>
            <a:endParaRPr lang="en-US"/>
          </a:p>
        </p:txBody>
      </p:sp>
      <p:pic>
        <p:nvPicPr>
          <p:cNvPr id="51202" name="Picture 2"/>
          <p:cNvPicPr>
            <a:picLocks noChangeAspect="1" noChangeArrowheads="1"/>
          </p:cNvPicPr>
          <p:nvPr/>
        </p:nvPicPr>
        <p:blipFill>
          <a:blip r:embed="rId2" cstate="print"/>
          <a:srcRect/>
          <a:stretch>
            <a:fillRect/>
          </a:stretch>
        </p:blipFill>
        <p:spPr bwMode="auto">
          <a:xfrm>
            <a:off x="1371600" y="457200"/>
            <a:ext cx="6938962" cy="6205538"/>
          </a:xfrm>
          <a:prstGeom prst="rect">
            <a:avLst/>
          </a:prstGeom>
          <a:noFill/>
          <a:ln w="9525">
            <a:noFill/>
            <a:miter lim="800000"/>
            <a:headEnd/>
            <a:tailEnd/>
          </a:ln>
        </p:spPr>
      </p:pic>
    </p:spTree>
    <p:extLst>
      <p:ext uri="{BB962C8B-B14F-4D97-AF65-F5344CB8AC3E}">
        <p14:creationId xmlns:p14="http://schemas.microsoft.com/office/powerpoint/2010/main" val="2099371114"/>
      </p:ext>
    </p:extLst>
  </p:cSld>
  <p:clrMapOvr>
    <a:masterClrMapping/>
  </p:clrMapOvr>
  <p:transition spd="med">
    <p:dissolv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76400" y="1752600"/>
            <a:ext cx="6324600" cy="369332"/>
          </a:xfrm>
          <a:prstGeom prst="rect">
            <a:avLst/>
          </a:prstGeom>
          <a:noFill/>
        </p:spPr>
        <p:txBody>
          <a:bodyPr wrap="square" rtlCol="0">
            <a:spAutoFit/>
          </a:bodyPr>
          <a:lstStyle/>
          <a:p>
            <a:endParaRPr lang="en-US" dirty="0"/>
          </a:p>
        </p:txBody>
      </p:sp>
      <p:sp>
        <p:nvSpPr>
          <p:cNvPr id="5" name="TextBox 4"/>
          <p:cNvSpPr txBox="1"/>
          <p:nvPr/>
        </p:nvSpPr>
        <p:spPr>
          <a:xfrm>
            <a:off x="381000" y="533400"/>
            <a:ext cx="508088" cy="6214265"/>
          </a:xfrm>
          <a:prstGeom prst="rect">
            <a:avLst/>
          </a:prstGeom>
          <a:noFill/>
        </p:spPr>
        <p:txBody>
          <a:bodyPr vert="wordArtVert" wrap="none" rtlCol="0">
            <a:spAutoFit/>
          </a:bodyPr>
          <a:lstStyle/>
          <a:p>
            <a:r>
              <a:rPr lang="en-US" b="1" dirty="0" smtClean="0">
                <a:latin typeface="Biondi" pitchFamily="2" charset="0"/>
              </a:rPr>
              <a:t>Poverty Application</a:t>
            </a:r>
            <a:endParaRPr lang="en-US" b="1" dirty="0">
              <a:latin typeface="Biondi" pitchFamily="2" charset="0"/>
            </a:endParaRPr>
          </a:p>
        </p:txBody>
      </p:sp>
      <p:sp>
        <p:nvSpPr>
          <p:cNvPr id="2" name="Slide Number Placeholder 1"/>
          <p:cNvSpPr>
            <a:spLocks noGrp="1"/>
          </p:cNvSpPr>
          <p:nvPr>
            <p:ph type="sldNum" sz="quarter" idx="12"/>
          </p:nvPr>
        </p:nvSpPr>
        <p:spPr/>
        <p:txBody>
          <a:bodyPr/>
          <a:lstStyle/>
          <a:p>
            <a:fld id="{7035B472-F28C-46A2-9CA4-17A72E17B526}" type="slidenum">
              <a:rPr lang="en-US" smtClean="0"/>
              <a:pPr/>
              <a:t>41</a:t>
            </a:fld>
            <a:endParaRPr lang="en-US"/>
          </a:p>
        </p:txBody>
      </p:sp>
      <p:pic>
        <p:nvPicPr>
          <p:cNvPr id="52226" name="Picture 2"/>
          <p:cNvPicPr>
            <a:picLocks noChangeAspect="1" noChangeArrowheads="1"/>
          </p:cNvPicPr>
          <p:nvPr/>
        </p:nvPicPr>
        <p:blipFill>
          <a:blip r:embed="rId2" cstate="print"/>
          <a:srcRect/>
          <a:stretch>
            <a:fillRect/>
          </a:stretch>
        </p:blipFill>
        <p:spPr bwMode="auto">
          <a:xfrm>
            <a:off x="1905000" y="457200"/>
            <a:ext cx="5895975" cy="6296025"/>
          </a:xfrm>
          <a:prstGeom prst="rect">
            <a:avLst/>
          </a:prstGeom>
          <a:noFill/>
          <a:ln w="9525">
            <a:noFill/>
            <a:miter lim="800000"/>
            <a:headEnd/>
            <a:tailEnd/>
          </a:ln>
        </p:spPr>
      </p:pic>
    </p:spTree>
    <p:extLst>
      <p:ext uri="{BB962C8B-B14F-4D97-AF65-F5344CB8AC3E}">
        <p14:creationId xmlns:p14="http://schemas.microsoft.com/office/powerpoint/2010/main" val="2554858484"/>
      </p:ext>
    </p:extLst>
  </p:cSld>
  <p:clrMapOvr>
    <a:masterClrMapping/>
  </p:clrMapOvr>
  <p:transition spd="med">
    <p:pull dir="u"/>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81000" y="457200"/>
            <a:ext cx="508088" cy="6214265"/>
          </a:xfrm>
          <a:prstGeom prst="rect">
            <a:avLst/>
          </a:prstGeom>
          <a:noFill/>
        </p:spPr>
        <p:txBody>
          <a:bodyPr vert="wordArtVert" wrap="none" rtlCol="0">
            <a:spAutoFit/>
          </a:bodyPr>
          <a:lstStyle/>
          <a:p>
            <a:r>
              <a:rPr lang="en-US" b="1" dirty="0" smtClean="0">
                <a:latin typeface="Biondi" pitchFamily="2" charset="0"/>
              </a:rPr>
              <a:t>Poverty Application</a:t>
            </a:r>
            <a:endParaRPr lang="en-US" b="1" dirty="0">
              <a:latin typeface="Biondi" pitchFamily="2" charset="0"/>
            </a:endParaRPr>
          </a:p>
        </p:txBody>
      </p:sp>
      <p:sp>
        <p:nvSpPr>
          <p:cNvPr id="2" name="Slide Number Placeholder 1"/>
          <p:cNvSpPr>
            <a:spLocks noGrp="1"/>
          </p:cNvSpPr>
          <p:nvPr>
            <p:ph type="sldNum" sz="quarter" idx="12"/>
          </p:nvPr>
        </p:nvSpPr>
        <p:spPr/>
        <p:txBody>
          <a:bodyPr/>
          <a:lstStyle/>
          <a:p>
            <a:fld id="{7035B472-F28C-46A2-9CA4-17A72E17B526}" type="slidenum">
              <a:rPr lang="en-US" smtClean="0"/>
              <a:pPr/>
              <a:t>42</a:t>
            </a:fld>
            <a:endParaRPr lang="en-US"/>
          </a:p>
        </p:txBody>
      </p:sp>
      <p:pic>
        <p:nvPicPr>
          <p:cNvPr id="53250" name="Picture 2"/>
          <p:cNvPicPr>
            <a:picLocks noChangeAspect="1" noChangeArrowheads="1"/>
          </p:cNvPicPr>
          <p:nvPr/>
        </p:nvPicPr>
        <p:blipFill>
          <a:blip r:embed="rId2" cstate="print"/>
          <a:srcRect/>
          <a:stretch>
            <a:fillRect/>
          </a:stretch>
        </p:blipFill>
        <p:spPr bwMode="auto">
          <a:xfrm>
            <a:off x="1981200" y="457200"/>
            <a:ext cx="5391150" cy="6305550"/>
          </a:xfrm>
          <a:prstGeom prst="rect">
            <a:avLst/>
          </a:prstGeom>
          <a:noFill/>
          <a:ln w="9525">
            <a:noFill/>
            <a:miter lim="800000"/>
            <a:headEnd/>
            <a:tailEnd/>
          </a:ln>
        </p:spPr>
      </p:pic>
    </p:spTree>
    <p:extLst>
      <p:ext uri="{BB962C8B-B14F-4D97-AF65-F5344CB8AC3E}">
        <p14:creationId xmlns:p14="http://schemas.microsoft.com/office/powerpoint/2010/main" val="3700934061"/>
      </p:ext>
    </p:extLst>
  </p:cSld>
  <p:clrMapOvr>
    <a:masterClrMapping/>
  </p:clrMapOvr>
  <p:transition spd="med">
    <p:plus/>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81000" y="457200"/>
            <a:ext cx="508088" cy="6248400"/>
          </a:xfrm>
          <a:prstGeom prst="rect">
            <a:avLst/>
          </a:prstGeom>
          <a:noFill/>
        </p:spPr>
        <p:txBody>
          <a:bodyPr vert="wordArtVert" wrap="square" rtlCol="0">
            <a:spAutoFit/>
          </a:bodyPr>
          <a:lstStyle/>
          <a:p>
            <a:r>
              <a:rPr lang="en-US" b="1" dirty="0" smtClean="0">
                <a:latin typeface="Biondi" pitchFamily="2" charset="0"/>
              </a:rPr>
              <a:t>Poverty Application</a:t>
            </a:r>
            <a:endParaRPr lang="en-US" b="1" dirty="0">
              <a:latin typeface="Biondi" pitchFamily="2" charset="0"/>
            </a:endParaRPr>
          </a:p>
        </p:txBody>
      </p:sp>
      <p:sp>
        <p:nvSpPr>
          <p:cNvPr id="2" name="Slide Number Placeholder 1"/>
          <p:cNvSpPr>
            <a:spLocks noGrp="1"/>
          </p:cNvSpPr>
          <p:nvPr>
            <p:ph type="sldNum" sz="quarter" idx="12"/>
          </p:nvPr>
        </p:nvSpPr>
        <p:spPr/>
        <p:txBody>
          <a:bodyPr/>
          <a:lstStyle/>
          <a:p>
            <a:fld id="{7035B472-F28C-46A2-9CA4-17A72E17B526}" type="slidenum">
              <a:rPr lang="en-US" smtClean="0"/>
              <a:pPr/>
              <a:t>43</a:t>
            </a:fld>
            <a:endParaRPr lang="en-US"/>
          </a:p>
        </p:txBody>
      </p:sp>
      <p:pic>
        <p:nvPicPr>
          <p:cNvPr id="54274" name="Picture 2"/>
          <p:cNvPicPr>
            <a:picLocks noChangeAspect="1" noChangeArrowheads="1"/>
          </p:cNvPicPr>
          <p:nvPr/>
        </p:nvPicPr>
        <p:blipFill>
          <a:blip r:embed="rId2" cstate="print"/>
          <a:srcRect/>
          <a:stretch>
            <a:fillRect/>
          </a:stretch>
        </p:blipFill>
        <p:spPr bwMode="auto">
          <a:xfrm>
            <a:off x="2133600" y="457200"/>
            <a:ext cx="5105400" cy="6324600"/>
          </a:xfrm>
          <a:prstGeom prst="rect">
            <a:avLst/>
          </a:prstGeom>
          <a:noFill/>
          <a:ln w="9525">
            <a:noFill/>
            <a:miter lim="800000"/>
            <a:headEnd/>
            <a:tailEnd/>
          </a:ln>
        </p:spPr>
      </p:pic>
    </p:spTree>
    <p:extLst>
      <p:ext uri="{BB962C8B-B14F-4D97-AF65-F5344CB8AC3E}">
        <p14:creationId xmlns:p14="http://schemas.microsoft.com/office/powerpoint/2010/main" val="1255863564"/>
      </p:ext>
    </p:extLst>
  </p:cSld>
  <p:clrMapOvr>
    <a:masterClrMapping/>
  </p:clrMapOvr>
  <p:transition spd="med">
    <p:circl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81000" y="457200"/>
            <a:ext cx="508088" cy="6248400"/>
          </a:xfrm>
          <a:prstGeom prst="rect">
            <a:avLst/>
          </a:prstGeom>
          <a:noFill/>
        </p:spPr>
        <p:txBody>
          <a:bodyPr vert="wordArtVert" wrap="square" rtlCol="0">
            <a:spAutoFit/>
          </a:bodyPr>
          <a:lstStyle/>
          <a:p>
            <a:r>
              <a:rPr lang="en-US" b="1" dirty="0" smtClean="0">
                <a:latin typeface="Biondi" pitchFamily="2" charset="0"/>
              </a:rPr>
              <a:t>Poverty Application</a:t>
            </a:r>
            <a:endParaRPr lang="en-US" b="1" dirty="0">
              <a:latin typeface="Biondi" pitchFamily="2" charset="0"/>
            </a:endParaRPr>
          </a:p>
        </p:txBody>
      </p:sp>
      <p:sp>
        <p:nvSpPr>
          <p:cNvPr id="2" name="Slide Number Placeholder 1"/>
          <p:cNvSpPr>
            <a:spLocks noGrp="1"/>
          </p:cNvSpPr>
          <p:nvPr>
            <p:ph type="sldNum" sz="quarter" idx="12"/>
          </p:nvPr>
        </p:nvSpPr>
        <p:spPr/>
        <p:txBody>
          <a:bodyPr/>
          <a:lstStyle/>
          <a:p>
            <a:fld id="{7035B472-F28C-46A2-9CA4-17A72E17B526}" type="slidenum">
              <a:rPr lang="en-US" smtClean="0"/>
              <a:pPr/>
              <a:t>44</a:t>
            </a:fld>
            <a:endParaRPr lang="en-US"/>
          </a:p>
        </p:txBody>
      </p:sp>
      <p:pic>
        <p:nvPicPr>
          <p:cNvPr id="55298" name="Picture 2"/>
          <p:cNvPicPr>
            <a:picLocks noChangeAspect="1" noChangeArrowheads="1"/>
          </p:cNvPicPr>
          <p:nvPr/>
        </p:nvPicPr>
        <p:blipFill>
          <a:blip r:embed="rId2" cstate="print"/>
          <a:srcRect/>
          <a:stretch>
            <a:fillRect/>
          </a:stretch>
        </p:blipFill>
        <p:spPr bwMode="auto">
          <a:xfrm>
            <a:off x="1828800" y="476250"/>
            <a:ext cx="5600700" cy="6305550"/>
          </a:xfrm>
          <a:prstGeom prst="rect">
            <a:avLst/>
          </a:prstGeom>
          <a:noFill/>
          <a:ln w="9525">
            <a:noFill/>
            <a:miter lim="800000"/>
            <a:headEnd/>
            <a:tailEnd/>
          </a:ln>
        </p:spPr>
      </p:pic>
    </p:spTree>
    <p:extLst>
      <p:ext uri="{BB962C8B-B14F-4D97-AF65-F5344CB8AC3E}">
        <p14:creationId xmlns:p14="http://schemas.microsoft.com/office/powerpoint/2010/main" val="1255863564"/>
      </p:ext>
    </p:extLst>
  </p:cSld>
  <p:clrMapOvr>
    <a:masterClrMapping/>
  </p:clrMapOvr>
  <p:transition spd="med">
    <p:diamond/>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81000" y="457200"/>
            <a:ext cx="508088" cy="6248400"/>
          </a:xfrm>
          <a:prstGeom prst="rect">
            <a:avLst/>
          </a:prstGeom>
          <a:noFill/>
        </p:spPr>
        <p:txBody>
          <a:bodyPr vert="wordArtVert" wrap="square" rtlCol="0">
            <a:spAutoFit/>
          </a:bodyPr>
          <a:lstStyle/>
          <a:p>
            <a:r>
              <a:rPr lang="en-US" b="1" dirty="0" smtClean="0">
                <a:latin typeface="Biondi" pitchFamily="2" charset="0"/>
              </a:rPr>
              <a:t>Poverty Application</a:t>
            </a:r>
            <a:endParaRPr lang="en-US" b="1" dirty="0">
              <a:latin typeface="Biondi" pitchFamily="2" charset="0"/>
            </a:endParaRPr>
          </a:p>
        </p:txBody>
      </p:sp>
      <p:sp>
        <p:nvSpPr>
          <p:cNvPr id="2" name="Slide Number Placeholder 1"/>
          <p:cNvSpPr>
            <a:spLocks noGrp="1"/>
          </p:cNvSpPr>
          <p:nvPr>
            <p:ph type="sldNum" sz="quarter" idx="12"/>
          </p:nvPr>
        </p:nvSpPr>
        <p:spPr/>
        <p:txBody>
          <a:bodyPr/>
          <a:lstStyle/>
          <a:p>
            <a:fld id="{7035B472-F28C-46A2-9CA4-17A72E17B526}" type="slidenum">
              <a:rPr lang="en-US" smtClean="0"/>
              <a:pPr/>
              <a:t>45</a:t>
            </a:fld>
            <a:endParaRPr lang="en-US"/>
          </a:p>
        </p:txBody>
      </p:sp>
      <p:pic>
        <p:nvPicPr>
          <p:cNvPr id="56322" name="Picture 2"/>
          <p:cNvPicPr>
            <a:picLocks noChangeAspect="1" noChangeArrowheads="1"/>
          </p:cNvPicPr>
          <p:nvPr/>
        </p:nvPicPr>
        <p:blipFill>
          <a:blip r:embed="rId2" cstate="print"/>
          <a:srcRect/>
          <a:stretch>
            <a:fillRect/>
          </a:stretch>
        </p:blipFill>
        <p:spPr bwMode="auto">
          <a:xfrm>
            <a:off x="2133600" y="609600"/>
            <a:ext cx="5314950" cy="6010275"/>
          </a:xfrm>
          <a:prstGeom prst="rect">
            <a:avLst/>
          </a:prstGeom>
          <a:noFill/>
          <a:ln w="9525">
            <a:noFill/>
            <a:miter lim="800000"/>
            <a:headEnd/>
            <a:tailEnd/>
          </a:ln>
        </p:spPr>
      </p:pic>
    </p:spTree>
    <p:extLst>
      <p:ext uri="{BB962C8B-B14F-4D97-AF65-F5344CB8AC3E}">
        <p14:creationId xmlns:p14="http://schemas.microsoft.com/office/powerpoint/2010/main" val="1255863564"/>
      </p:ext>
    </p:extLst>
  </p:cSld>
  <p:clrMapOvr>
    <a:masterClrMapping/>
  </p:clrMapOvr>
  <p:transition spd="med">
    <p:push dir="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The Outcomes of the MBOR</a:t>
            </a:r>
            <a:endParaRPr lang="en-US" dirty="0"/>
          </a:p>
        </p:txBody>
      </p:sp>
      <p:sp>
        <p:nvSpPr>
          <p:cNvPr id="3" name="Content Placeholder 2"/>
          <p:cNvSpPr>
            <a:spLocks noGrp="1"/>
          </p:cNvSpPr>
          <p:nvPr>
            <p:ph idx="1"/>
          </p:nvPr>
        </p:nvSpPr>
        <p:spPr/>
        <p:txBody>
          <a:bodyPr/>
          <a:lstStyle/>
          <a:p>
            <a:r>
              <a:rPr lang="en-US" dirty="0" smtClean="0"/>
              <a:t>Letters will be mailed to property owners after the closing of March Board of Review.</a:t>
            </a:r>
          </a:p>
          <a:p>
            <a:r>
              <a:rPr lang="en-US" sz="3200" b="1" i="1" dirty="0" smtClean="0"/>
              <a:t>Statutory Law:  </a:t>
            </a:r>
            <a:r>
              <a:rPr lang="en-US" dirty="0" smtClean="0"/>
              <a:t>These letters are to be delivered to the property owners no later than June 3</a:t>
            </a:r>
            <a:r>
              <a:rPr lang="en-US" baseline="30000" dirty="0" smtClean="0"/>
              <a:t>rd</a:t>
            </a:r>
            <a:r>
              <a:rPr lang="en-US" dirty="0" smtClean="0"/>
              <a:t>. </a:t>
            </a:r>
            <a:r>
              <a:rPr lang="en-US" sz="1800" dirty="0" smtClean="0"/>
              <a:t>(first Monday in June)</a:t>
            </a:r>
          </a:p>
          <a:p>
            <a:pPr marL="0" indent="0">
              <a:buNone/>
            </a:pPr>
            <a:r>
              <a:rPr lang="en-US" dirty="0"/>
              <a:t> </a:t>
            </a:r>
            <a:r>
              <a:rPr lang="en-US" dirty="0" smtClean="0"/>
              <a:t> - No Change</a:t>
            </a:r>
          </a:p>
          <a:p>
            <a:pPr marL="0" indent="0">
              <a:buNone/>
            </a:pPr>
            <a:r>
              <a:rPr lang="en-US" dirty="0"/>
              <a:t> </a:t>
            </a:r>
            <a:r>
              <a:rPr lang="en-US" dirty="0" smtClean="0"/>
              <a:t> - Lowering of Assessment</a:t>
            </a:r>
          </a:p>
          <a:p>
            <a:pPr marL="0" indent="0">
              <a:buNone/>
            </a:pPr>
            <a:r>
              <a:rPr lang="en-US" dirty="0"/>
              <a:t> </a:t>
            </a:r>
            <a:r>
              <a:rPr lang="en-US" dirty="0" smtClean="0"/>
              <a:t> - Lowering of Taxable Value</a:t>
            </a:r>
          </a:p>
          <a:p>
            <a:pPr marL="0" indent="0">
              <a:buNone/>
            </a:pPr>
            <a:r>
              <a:rPr lang="en-US" dirty="0"/>
              <a:t> </a:t>
            </a:r>
            <a:r>
              <a:rPr lang="en-US" dirty="0" smtClean="0"/>
              <a:t> - Raising of Assessment</a:t>
            </a:r>
          </a:p>
          <a:p>
            <a:r>
              <a:rPr lang="en-US" dirty="0" smtClean="0"/>
              <a:t>The letter mailed to property will contain instructions on appealing to the Michigan Tax Tribunal.</a:t>
            </a:r>
          </a:p>
          <a:p>
            <a:pPr>
              <a:buFont typeface="Wingdings" pitchFamily="2" charset="2"/>
              <a:buChar char="v"/>
            </a:pPr>
            <a:endParaRPr lang="en-US" dirty="0"/>
          </a:p>
        </p:txBody>
      </p:sp>
      <p:pic>
        <p:nvPicPr>
          <p:cNvPr id="2050" name="Picture 2" descr="C:\Users\sbeslock\AppData\Local\Microsoft\Windows\Temporary Internet Files\Content.IE5\B3T4YZS5\MC900431600[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72428" y="3353028"/>
            <a:ext cx="1828572" cy="1828572"/>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2"/>
          </p:nvPr>
        </p:nvSpPr>
        <p:spPr/>
        <p:txBody>
          <a:bodyPr/>
          <a:lstStyle/>
          <a:p>
            <a:fld id="{7035B472-F28C-46A2-9CA4-17A72E17B526}" type="slidenum">
              <a:rPr lang="en-US" smtClean="0"/>
              <a:pPr/>
              <a:t>46</a:t>
            </a:fld>
            <a:endParaRPr lang="en-US"/>
          </a:p>
        </p:txBody>
      </p:sp>
    </p:spTree>
    <p:extLst>
      <p:ext uri="{BB962C8B-B14F-4D97-AF65-F5344CB8AC3E}">
        <p14:creationId xmlns:p14="http://schemas.microsoft.com/office/powerpoint/2010/main" val="813563992"/>
      </p:ext>
    </p:extLst>
  </p:cSld>
  <p:clrMapOvr>
    <a:masterClrMapping/>
  </p:clrMapOvr>
  <p:transition spd="med">
    <p:pull dir="ld"/>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04800"/>
            <a:ext cx="8229600" cy="990600"/>
          </a:xfrm>
        </p:spPr>
        <p:txBody>
          <a:bodyPr>
            <a:normAutofit/>
          </a:bodyPr>
          <a:lstStyle/>
          <a:p>
            <a:pPr algn="ctr"/>
            <a:r>
              <a:rPr lang="en-US" sz="5400" b="1" dirty="0" smtClean="0"/>
              <a:t>MTT for Home Owners</a:t>
            </a:r>
            <a:endParaRPr lang="en-US" sz="5400" b="1" dirty="0"/>
          </a:p>
        </p:txBody>
      </p:sp>
      <p:sp>
        <p:nvSpPr>
          <p:cNvPr id="3" name="Content Placeholder 2"/>
          <p:cNvSpPr>
            <a:spLocks noGrp="1"/>
          </p:cNvSpPr>
          <p:nvPr>
            <p:ph idx="1"/>
          </p:nvPr>
        </p:nvSpPr>
        <p:spPr>
          <a:xfrm>
            <a:off x="304800" y="914400"/>
            <a:ext cx="8534400" cy="5791200"/>
          </a:xfrm>
        </p:spPr>
        <p:txBody>
          <a:bodyPr>
            <a:normAutofit fontScale="92500" lnSpcReduction="20000"/>
          </a:bodyPr>
          <a:lstStyle/>
          <a:p>
            <a:pPr marL="0" indent="0" algn="ctr">
              <a:buNone/>
            </a:pPr>
            <a:endParaRPr lang="en-US" sz="2800" i="1" dirty="0" smtClean="0"/>
          </a:p>
          <a:p>
            <a:pPr marL="0" indent="0" algn="ctr">
              <a:buNone/>
            </a:pPr>
            <a:r>
              <a:rPr lang="en-US" sz="2800" i="1" dirty="0" smtClean="0"/>
              <a:t>-</a:t>
            </a:r>
            <a:r>
              <a:rPr lang="en-US" sz="3200" i="1" dirty="0" smtClean="0"/>
              <a:t>Small Claims-</a:t>
            </a:r>
            <a:endParaRPr lang="en-US" dirty="0" smtClean="0"/>
          </a:p>
          <a:p>
            <a:pPr marL="0" indent="0">
              <a:buNone/>
            </a:pPr>
            <a:r>
              <a:rPr lang="en-US" sz="2000" b="1" dirty="0" smtClean="0"/>
              <a:t>What is the Michigan Tax Tribunal?</a:t>
            </a:r>
          </a:p>
          <a:p>
            <a:pPr marL="0" indent="0">
              <a:buNone/>
            </a:pPr>
            <a:r>
              <a:rPr lang="en-US" sz="2000" dirty="0" smtClean="0"/>
              <a:t>Quasi-Judicial agency to preside over valuation disputes.</a:t>
            </a:r>
          </a:p>
          <a:p>
            <a:pPr marL="0" indent="0">
              <a:buNone/>
            </a:pPr>
            <a:r>
              <a:rPr lang="en-US" sz="2000" b="1" dirty="0" smtClean="0"/>
              <a:t>How does the Tribunal Work?</a:t>
            </a:r>
          </a:p>
          <a:p>
            <a:pPr marL="0" indent="0">
              <a:buNone/>
            </a:pPr>
            <a:r>
              <a:rPr lang="en-US" sz="2000" dirty="0" smtClean="0"/>
              <a:t>Informal hearing with administrative law judge. You must appeal to the MBR to appeal to the Tax Tribunal.</a:t>
            </a:r>
          </a:p>
          <a:p>
            <a:pPr marL="0" indent="0">
              <a:buNone/>
            </a:pPr>
            <a:r>
              <a:rPr lang="en-US" sz="2000" b="1" dirty="0" smtClean="0"/>
              <a:t>Where do I file my appeal?</a:t>
            </a:r>
          </a:p>
          <a:p>
            <a:pPr marL="0" indent="0">
              <a:buNone/>
            </a:pPr>
            <a:r>
              <a:rPr lang="en-US" sz="2000" dirty="0" smtClean="0"/>
              <a:t>Michigan Tax Tribunal</a:t>
            </a:r>
          </a:p>
          <a:p>
            <a:pPr marL="0" indent="0">
              <a:buNone/>
            </a:pPr>
            <a:r>
              <a:rPr lang="en-US" sz="2000" dirty="0" smtClean="0"/>
              <a:t>P.O. Box 30232</a:t>
            </a:r>
          </a:p>
          <a:p>
            <a:pPr marL="0" indent="0">
              <a:buNone/>
            </a:pPr>
            <a:r>
              <a:rPr lang="en-US" sz="2000" dirty="0" smtClean="0"/>
              <a:t>Lansing, MI 48909</a:t>
            </a:r>
          </a:p>
          <a:p>
            <a:pPr marL="0" indent="0">
              <a:buNone/>
            </a:pPr>
            <a:r>
              <a:rPr lang="en-US" sz="2000" dirty="0" err="1" smtClean="0"/>
              <a:t>Ph</a:t>
            </a:r>
            <a:r>
              <a:rPr lang="en-US" sz="2000" dirty="0" smtClean="0"/>
              <a:t>:  (517) 636-7550</a:t>
            </a:r>
          </a:p>
          <a:p>
            <a:pPr marL="0" indent="0">
              <a:buNone/>
            </a:pPr>
            <a:r>
              <a:rPr lang="en-US" sz="2000" dirty="0" smtClean="0"/>
              <a:t>Fax: </a:t>
            </a:r>
            <a:r>
              <a:rPr lang="en-US" sz="2000" dirty="0" smtClean="0">
                <a:sym typeface="Wingdings" pitchFamily="2" charset="2"/>
              </a:rPr>
              <a:t>(517) 636-7580</a:t>
            </a:r>
            <a:endParaRPr lang="en-US" sz="2000" dirty="0" smtClean="0"/>
          </a:p>
          <a:p>
            <a:pPr marL="0" indent="0">
              <a:buNone/>
            </a:pPr>
            <a:r>
              <a:rPr lang="en-US" sz="2000" b="1" dirty="0" smtClean="0"/>
              <a:t>When do I File?</a:t>
            </a:r>
          </a:p>
          <a:p>
            <a:pPr marL="0" indent="0">
              <a:buNone/>
            </a:pPr>
            <a:r>
              <a:rPr lang="en-US" sz="2000" dirty="0" smtClean="0"/>
              <a:t>Appeals must be filed to the Tribunal by July 31</a:t>
            </a:r>
            <a:r>
              <a:rPr lang="en-US" sz="2000" baseline="30000" dirty="0" smtClean="0"/>
              <a:t>st</a:t>
            </a:r>
            <a:r>
              <a:rPr lang="en-US" sz="2000" dirty="0" smtClean="0"/>
              <a:t> (residential properties).</a:t>
            </a:r>
          </a:p>
          <a:p>
            <a:pPr marL="0" indent="0">
              <a:buNone/>
            </a:pPr>
            <a:r>
              <a:rPr lang="en-US" sz="2000" b="1" dirty="0" smtClean="0"/>
              <a:t>How do I file?</a:t>
            </a:r>
          </a:p>
          <a:p>
            <a:pPr marL="0" indent="0">
              <a:buNone/>
            </a:pPr>
            <a:r>
              <a:rPr lang="en-US" sz="2000" dirty="0" smtClean="0"/>
              <a:t>By writing a letter to the Tribunal.</a:t>
            </a:r>
          </a:p>
          <a:p>
            <a:pPr marL="0" indent="0">
              <a:buNone/>
            </a:pPr>
            <a:r>
              <a:rPr lang="en-US" sz="2000" b="1" dirty="0" smtClean="0"/>
              <a:t>What are the Fees?</a:t>
            </a:r>
          </a:p>
          <a:p>
            <a:pPr marL="0" indent="0">
              <a:buNone/>
            </a:pPr>
            <a:r>
              <a:rPr lang="en-US" sz="2000" dirty="0" smtClean="0"/>
              <a:t>None for primary residences.</a:t>
            </a:r>
          </a:p>
        </p:txBody>
      </p:sp>
      <p:sp>
        <p:nvSpPr>
          <p:cNvPr id="4" name="Slide Number Placeholder 3"/>
          <p:cNvSpPr>
            <a:spLocks noGrp="1"/>
          </p:cNvSpPr>
          <p:nvPr>
            <p:ph type="sldNum" sz="quarter" idx="12"/>
          </p:nvPr>
        </p:nvSpPr>
        <p:spPr/>
        <p:txBody>
          <a:bodyPr/>
          <a:lstStyle/>
          <a:p>
            <a:fld id="{7035B472-F28C-46A2-9CA4-17A72E17B526}" type="slidenum">
              <a:rPr lang="en-US" smtClean="0"/>
              <a:pPr/>
              <a:t>47</a:t>
            </a:fld>
            <a:endParaRPr lang="en-US"/>
          </a:p>
        </p:txBody>
      </p:sp>
    </p:spTree>
    <p:extLst>
      <p:ext uri="{BB962C8B-B14F-4D97-AF65-F5344CB8AC3E}">
        <p14:creationId xmlns:p14="http://schemas.microsoft.com/office/powerpoint/2010/main" val="3146145011"/>
      </p:ext>
    </p:extLst>
  </p:cSld>
  <p:clrMapOvr>
    <a:masterClrMapping/>
  </p:clrMapOvr>
  <p:transition spd="med">
    <p:strips dir="ld"/>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sbeslock\AppData\Local\Microsoft\Windows\Temporary Internet Files\Content.IE5\P82NOEUZ\MC900441902[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05000" y="1752600"/>
            <a:ext cx="5410200" cy="4571999"/>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2"/>
          </p:nvPr>
        </p:nvSpPr>
        <p:spPr/>
        <p:txBody>
          <a:bodyPr/>
          <a:lstStyle/>
          <a:p>
            <a:fld id="{7035B472-F28C-46A2-9CA4-17A72E17B526}" type="slidenum">
              <a:rPr lang="en-US" smtClean="0"/>
              <a:pPr/>
              <a:t>48</a:t>
            </a:fld>
            <a:endParaRPr lang="en-US"/>
          </a:p>
        </p:txBody>
      </p:sp>
      <p:sp>
        <p:nvSpPr>
          <p:cNvPr id="6" name="Rectangle 5"/>
          <p:cNvSpPr/>
          <p:nvPr/>
        </p:nvSpPr>
        <p:spPr>
          <a:xfrm>
            <a:off x="1447800" y="457200"/>
            <a:ext cx="5791200" cy="1200329"/>
          </a:xfrm>
          <a:prstGeom prst="rect">
            <a:avLst/>
          </a:prstGeom>
          <a:noFill/>
        </p:spPr>
        <p:txBody>
          <a:bodyPr wrap="squar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7200" b="1" cap="none" spc="0" dirty="0" smtClean="0">
                <a:ln/>
                <a:solidFill>
                  <a:schemeClr val="accent3"/>
                </a:solidFill>
                <a:effectLst/>
                <a:latin typeface="Copperplate Gothic Bold" pitchFamily="34" charset="0"/>
              </a:rPr>
              <a:t>Questions</a:t>
            </a:r>
            <a:endParaRPr lang="en-US" sz="7200" b="1" cap="none" spc="0" dirty="0">
              <a:ln/>
              <a:solidFill>
                <a:schemeClr val="accent3"/>
              </a:solidFill>
              <a:effectLst/>
            </a:endParaRPr>
          </a:p>
        </p:txBody>
      </p:sp>
    </p:spTree>
    <p:extLst>
      <p:ext uri="{BB962C8B-B14F-4D97-AF65-F5344CB8AC3E}">
        <p14:creationId xmlns:p14="http://schemas.microsoft.com/office/powerpoint/2010/main" val="3834463865"/>
      </p:ext>
    </p:extLst>
  </p:cSld>
  <p:clrMapOvr>
    <a:masterClrMapping/>
  </p:clrMapOvr>
  <p:transition spd="slow">
    <p:wheel spokes="8"/>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600200"/>
            <a:ext cx="8229600" cy="4800600"/>
          </a:xfrm>
        </p:spPr>
        <p:txBody>
          <a:bodyPr>
            <a:noAutofit/>
          </a:bodyPr>
          <a:lstStyle/>
          <a:p>
            <a:pPr marL="0" indent="0">
              <a:buNone/>
            </a:pPr>
            <a:r>
              <a:rPr lang="en-US" sz="2400" dirty="0" smtClean="0"/>
              <a:t>  Website:	www.lenoxtwp.org 	 </a:t>
            </a:r>
          </a:p>
          <a:p>
            <a:pPr marL="0" indent="0">
              <a:buNone/>
            </a:pPr>
            <a:r>
              <a:rPr lang="en-US" sz="2400" dirty="0" smtClean="0"/>
              <a:t>  Phone: 	(586) 727-2085</a:t>
            </a:r>
          </a:p>
          <a:p>
            <a:pPr marL="0" indent="0">
              <a:buNone/>
            </a:pPr>
            <a:r>
              <a:rPr lang="en-US" sz="2400" dirty="0" smtClean="0"/>
              <a:t> </a:t>
            </a:r>
          </a:p>
          <a:p>
            <a:pPr marL="0" indent="0">
              <a:buNone/>
            </a:pPr>
            <a:r>
              <a:rPr lang="en-US" sz="2400" dirty="0" smtClean="0"/>
              <a:t>  Staff:		Lisa Griffin, Assessor </a:t>
            </a:r>
          </a:p>
          <a:p>
            <a:pPr marL="0" indent="0">
              <a:buNone/>
            </a:pPr>
            <a:r>
              <a:rPr lang="en-US" sz="2400" dirty="0"/>
              <a:t>	</a:t>
            </a:r>
            <a:r>
              <a:rPr lang="en-US" sz="2400" dirty="0" smtClean="0"/>
              <a:t>	</a:t>
            </a:r>
            <a:r>
              <a:rPr lang="en-US" sz="2400" dirty="0" smtClean="0">
                <a:hlinkClick r:id="rId2"/>
              </a:rPr>
              <a:t>lgriffin@lenoxtwp.org</a:t>
            </a:r>
            <a:endParaRPr lang="en-US" sz="2400" dirty="0" smtClean="0"/>
          </a:p>
          <a:p>
            <a:pPr marL="0" indent="0">
              <a:buNone/>
            </a:pPr>
            <a:endParaRPr lang="en-US" sz="2400" dirty="0" smtClean="0"/>
          </a:p>
          <a:p>
            <a:pPr marL="0" indent="0">
              <a:buNone/>
            </a:pPr>
            <a:r>
              <a:rPr lang="en-US" sz="2400" dirty="0"/>
              <a:t>	</a:t>
            </a:r>
            <a:r>
              <a:rPr lang="en-US" sz="2400" dirty="0" smtClean="0"/>
              <a:t>	</a:t>
            </a:r>
            <a:r>
              <a:rPr lang="en-US" sz="2400" dirty="0" err="1" smtClean="0"/>
              <a:t>Ses</a:t>
            </a:r>
            <a:r>
              <a:rPr lang="en-US" sz="2400" dirty="0" smtClean="0"/>
              <a:t> </a:t>
            </a:r>
            <a:r>
              <a:rPr lang="en-US" sz="2400" dirty="0" err="1" smtClean="0"/>
              <a:t>Cianferra</a:t>
            </a:r>
            <a:r>
              <a:rPr lang="en-US" sz="2400" dirty="0" smtClean="0"/>
              <a:t>, Appraiser</a:t>
            </a:r>
          </a:p>
          <a:p>
            <a:pPr marL="0" indent="0">
              <a:buNone/>
            </a:pPr>
            <a:r>
              <a:rPr lang="en-US" sz="2400" dirty="0" smtClean="0"/>
              <a:t>		</a:t>
            </a:r>
            <a:r>
              <a:rPr lang="en-US" sz="2400" dirty="0" smtClean="0">
                <a:hlinkClick r:id="rId3"/>
              </a:rPr>
              <a:t>scianfera@lenoxtwp.org</a:t>
            </a:r>
            <a:endParaRPr lang="en-US" sz="2400" dirty="0" smtClean="0"/>
          </a:p>
          <a:p>
            <a:pPr marL="0" indent="0">
              <a:buNone/>
            </a:pPr>
            <a:endParaRPr lang="en-US" sz="2400" dirty="0" smtClean="0"/>
          </a:p>
          <a:p>
            <a:pPr marL="0" indent="0">
              <a:buNone/>
            </a:pPr>
            <a:r>
              <a:rPr lang="en-US" sz="2400" dirty="0" smtClean="0"/>
              <a:t>		Christine Marin, Assessing Clerk</a:t>
            </a:r>
          </a:p>
          <a:p>
            <a:pPr marL="0" indent="0">
              <a:buNone/>
            </a:pPr>
            <a:r>
              <a:rPr lang="en-US" sz="2400" dirty="0" smtClean="0"/>
              <a:t>		</a:t>
            </a:r>
            <a:r>
              <a:rPr lang="en-US" sz="2400" dirty="0" smtClean="0">
                <a:hlinkClick r:id="rId4"/>
              </a:rPr>
              <a:t>cmarin@lenoxtwp.org</a:t>
            </a:r>
            <a:endParaRPr lang="en-US" sz="2400" dirty="0" smtClean="0"/>
          </a:p>
          <a:p>
            <a:pPr marL="0" indent="0">
              <a:buNone/>
            </a:pPr>
            <a:endParaRPr lang="en-US" sz="2400" dirty="0" smtClean="0"/>
          </a:p>
          <a:p>
            <a:pPr marL="0" indent="0">
              <a:buNone/>
            </a:pPr>
            <a:endParaRPr lang="en-US" sz="2400" dirty="0" smtClean="0"/>
          </a:p>
          <a:p>
            <a:pPr marL="0" indent="0">
              <a:buNone/>
            </a:pPr>
            <a:r>
              <a:rPr lang="en-US" sz="2400" dirty="0" smtClean="0"/>
              <a:t>		</a:t>
            </a:r>
          </a:p>
          <a:p>
            <a:pPr marL="0" indent="0">
              <a:buNone/>
            </a:pPr>
            <a:endParaRPr lang="en-US" sz="2400" dirty="0"/>
          </a:p>
          <a:p>
            <a:pPr marL="0" indent="0">
              <a:buNone/>
            </a:pPr>
            <a:endParaRPr lang="en-US" sz="2400" dirty="0" smtClean="0"/>
          </a:p>
          <a:p>
            <a:endParaRPr lang="en-US" sz="2400" dirty="0" smtClean="0"/>
          </a:p>
          <a:p>
            <a:endParaRPr lang="en-US" sz="2400" dirty="0"/>
          </a:p>
        </p:txBody>
      </p:sp>
      <p:sp>
        <p:nvSpPr>
          <p:cNvPr id="5" name="Slide Number Placeholder 4"/>
          <p:cNvSpPr>
            <a:spLocks noGrp="1"/>
          </p:cNvSpPr>
          <p:nvPr>
            <p:ph type="sldNum" sz="quarter" idx="12"/>
          </p:nvPr>
        </p:nvSpPr>
        <p:spPr/>
        <p:txBody>
          <a:bodyPr/>
          <a:lstStyle/>
          <a:p>
            <a:fld id="{7035B472-F28C-46A2-9CA4-17A72E17B526}" type="slidenum">
              <a:rPr lang="en-US" smtClean="0"/>
              <a:pPr/>
              <a:t>5</a:t>
            </a:fld>
            <a:endParaRPr lang="en-US"/>
          </a:p>
        </p:txBody>
      </p:sp>
      <p:sp>
        <p:nvSpPr>
          <p:cNvPr id="6" name="Rectangle 5"/>
          <p:cNvSpPr/>
          <p:nvPr/>
        </p:nvSpPr>
        <p:spPr>
          <a:xfrm>
            <a:off x="435206" y="533400"/>
            <a:ext cx="8327794"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ASSESSING CONTACTS</a:t>
            </a:r>
            <a:endParaRPr lang="en-US"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4031994561"/>
      </p:ext>
    </p:extLst>
  </p:cSld>
  <p:clrMapOvr>
    <a:masterClrMapping/>
  </p:clrMapOvr>
  <p:transition spd="med">
    <p:split orient="vert" dir="in"/>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524000" y="685800"/>
            <a:ext cx="6248400" cy="1384995"/>
          </a:xfrm>
          <a:prstGeom prst="rect">
            <a:avLst/>
          </a:prstGeom>
          <a:noFill/>
        </p:spPr>
        <p:txBody>
          <a:bodyPr wrap="square" rtlCol="0">
            <a:spAutoFit/>
          </a:bodyPr>
          <a:lstStyle/>
          <a:p>
            <a:pPr algn="ctr"/>
            <a:r>
              <a:rPr lang="en-US" sz="6600" dirty="0" smtClean="0">
                <a:latin typeface="+mj-lt"/>
              </a:rPr>
              <a:t>PROPOSAL “A”</a:t>
            </a:r>
            <a:r>
              <a:rPr lang="en-US" sz="6600" dirty="0" smtClean="0"/>
              <a:t>  </a:t>
            </a:r>
            <a:endParaRPr lang="en-US" sz="6600" dirty="0"/>
          </a:p>
          <a:p>
            <a:pPr algn="ctr"/>
            <a:r>
              <a:rPr lang="en-US" dirty="0" smtClean="0"/>
              <a:t>                                                </a:t>
            </a:r>
            <a:endParaRPr lang="en-US" dirty="0"/>
          </a:p>
        </p:txBody>
      </p:sp>
      <p:sp>
        <p:nvSpPr>
          <p:cNvPr id="6" name="TextBox 5"/>
          <p:cNvSpPr txBox="1"/>
          <p:nvPr/>
        </p:nvSpPr>
        <p:spPr>
          <a:xfrm>
            <a:off x="914400" y="1981200"/>
            <a:ext cx="7848600" cy="4708981"/>
          </a:xfrm>
          <a:prstGeom prst="rect">
            <a:avLst/>
          </a:prstGeom>
          <a:noFill/>
        </p:spPr>
        <p:txBody>
          <a:bodyPr wrap="square" rtlCol="0">
            <a:spAutoFit/>
          </a:bodyPr>
          <a:lstStyle/>
          <a:p>
            <a:r>
              <a:rPr lang="en-US" sz="2400" dirty="0" smtClean="0"/>
              <a:t>On March 15, 1994, Michigan voters approved the constitutional amendment known as Proposal “A”.  Prior to Proposal “A” property tax calculations were based on State Equalized Value (SEV). Proposal “A” established “Taxable Value” (TV) as the basis for the calculation of property taxes. Increases in Taxable Value (TV) are limited to the percent of change in the rate of inflation or 5%, whichever is less, as long as there were no losses or additions to the property. The limit on TV does not apply to a property in the year following a transfer of ownership (sale).</a:t>
            </a:r>
          </a:p>
          <a:p>
            <a:endParaRPr lang="en-US" dirty="0" smtClean="0"/>
          </a:p>
          <a:p>
            <a:endParaRPr lang="en-US" dirty="0"/>
          </a:p>
        </p:txBody>
      </p:sp>
      <p:sp>
        <p:nvSpPr>
          <p:cNvPr id="2" name="Slide Number Placeholder 1"/>
          <p:cNvSpPr>
            <a:spLocks noGrp="1"/>
          </p:cNvSpPr>
          <p:nvPr>
            <p:ph type="sldNum" sz="quarter" idx="12"/>
          </p:nvPr>
        </p:nvSpPr>
        <p:spPr/>
        <p:txBody>
          <a:bodyPr/>
          <a:lstStyle/>
          <a:p>
            <a:fld id="{7035B472-F28C-46A2-9CA4-17A72E17B526}" type="slidenum">
              <a:rPr lang="en-US" smtClean="0"/>
              <a:pPr/>
              <a:t>6</a:t>
            </a:fld>
            <a:endParaRPr lang="en-US"/>
          </a:p>
        </p:txBody>
      </p:sp>
    </p:spTree>
    <p:extLst>
      <p:ext uri="{BB962C8B-B14F-4D97-AF65-F5344CB8AC3E}">
        <p14:creationId xmlns:p14="http://schemas.microsoft.com/office/powerpoint/2010/main" val="1223518108"/>
      </p:ext>
    </p:extLst>
  </p:cSld>
  <p:clrMapOvr>
    <a:masterClrMapping/>
  </p:clrMapOvr>
  <p:transition spd="med">
    <p:comb dir="vert"/>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035B472-F28C-46A2-9CA4-17A72E17B526}" type="slidenum">
              <a:rPr lang="en-US" smtClean="0"/>
              <a:pPr/>
              <a:t>7</a:t>
            </a:fld>
            <a:endParaRPr lang="en-US"/>
          </a:p>
        </p:txBody>
      </p:sp>
      <p:pic>
        <p:nvPicPr>
          <p:cNvPr id="12" name="Picture 1"/>
          <p:cNvPicPr>
            <a:picLocks noChangeAspect="1" noChangeArrowheads="1"/>
          </p:cNvPicPr>
          <p:nvPr/>
        </p:nvPicPr>
        <p:blipFill>
          <a:blip r:embed="rId2" cstate="print"/>
          <a:srcRect t="3378" b="3378"/>
          <a:stretch>
            <a:fillRect/>
          </a:stretch>
        </p:blipFill>
        <p:spPr bwMode="auto">
          <a:xfrm rot="20576572">
            <a:off x="725661" y="2619245"/>
            <a:ext cx="3150586" cy="3861614"/>
          </a:xfrm>
          <a:prstGeom prst="rect">
            <a:avLst/>
          </a:prstGeom>
          <a:noFill/>
          <a:ln w="9525">
            <a:noFill/>
            <a:miter lim="800000"/>
            <a:headEnd/>
            <a:tailEnd/>
          </a:ln>
          <a:effectLst/>
        </p:spPr>
      </p:pic>
      <p:sp>
        <p:nvSpPr>
          <p:cNvPr id="2" name="Title 1"/>
          <p:cNvSpPr>
            <a:spLocks noGrp="1"/>
          </p:cNvSpPr>
          <p:nvPr>
            <p:ph type="title"/>
          </p:nvPr>
        </p:nvSpPr>
        <p:spPr>
          <a:xfrm>
            <a:off x="152400" y="152401"/>
            <a:ext cx="4038600" cy="3429000"/>
          </a:xfrm>
        </p:spPr>
        <p:txBody>
          <a:bodyPr>
            <a:normAutofit/>
          </a:bodyPr>
          <a:lstStyle/>
          <a:p>
            <a:pPr algn="ctr"/>
            <a:r>
              <a:rPr lang="en-US" sz="4400" b="1" dirty="0" smtClean="0">
                <a:latin typeface="Times New Roman" pitchFamily="18" charset="0"/>
                <a:cs typeface="Times New Roman" pitchFamily="18" charset="0"/>
              </a:rPr>
              <a:t>2013 ASSESSMENT CHANGE NOTICE</a:t>
            </a:r>
            <a:endParaRPr lang="en-US" sz="4400" b="1" dirty="0">
              <a:latin typeface="Times New Roman" pitchFamily="18" charset="0"/>
              <a:cs typeface="Times New Roman" pitchFamily="18" charset="0"/>
            </a:endParaRPr>
          </a:p>
        </p:txBody>
      </p:sp>
      <p:pic>
        <p:nvPicPr>
          <p:cNvPr id="29697" name="Picture 1"/>
          <p:cNvPicPr>
            <a:picLocks noGrp="1" noChangeAspect="1" noChangeArrowheads="1"/>
          </p:cNvPicPr>
          <p:nvPr>
            <p:ph type="pic" idx="1"/>
          </p:nvPr>
        </p:nvPicPr>
        <p:blipFill>
          <a:blip r:embed="rId3" cstate="print"/>
          <a:srcRect t="3378" b="3378"/>
          <a:stretch>
            <a:fillRect/>
          </a:stretch>
        </p:blipFill>
        <p:spPr bwMode="auto">
          <a:xfrm>
            <a:off x="4267200" y="609600"/>
            <a:ext cx="4736540" cy="6096000"/>
          </a:xfrm>
          <a:prstGeom prst="rect">
            <a:avLst/>
          </a:prstGeom>
          <a:noFill/>
          <a:ln w="9525">
            <a:noFill/>
            <a:miter lim="800000"/>
            <a:headEnd/>
            <a:tailEnd/>
          </a:ln>
          <a:effectLst/>
        </p:spPr>
      </p:pic>
    </p:spTree>
    <p:extLst>
      <p:ext uri="{BB962C8B-B14F-4D97-AF65-F5344CB8AC3E}">
        <p14:creationId xmlns:p14="http://schemas.microsoft.com/office/powerpoint/2010/main" val="3194709104"/>
      </p:ext>
    </p:extLst>
  </p:cSld>
  <p:clrMapOvr>
    <a:masterClrMapping/>
  </p:clrMapOvr>
  <p:transition spd="med">
    <p:zoom/>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09600" y="381000"/>
            <a:ext cx="8229600" cy="990600"/>
          </a:xfrm>
        </p:spPr>
        <p:txBody>
          <a:bodyPr/>
          <a:lstStyle/>
          <a:p>
            <a:r>
              <a:rPr lang="en-US" dirty="0" smtClean="0"/>
              <a:t>IRM – 2013 Inflation Rate Multiplier</a:t>
            </a:r>
            <a:endParaRPr lang="en-US" dirty="0"/>
          </a:p>
        </p:txBody>
      </p:sp>
      <p:sp>
        <p:nvSpPr>
          <p:cNvPr id="6" name="Content Placeholder 5"/>
          <p:cNvSpPr>
            <a:spLocks noGrp="1"/>
          </p:cNvSpPr>
          <p:nvPr>
            <p:ph sz="half" idx="1"/>
          </p:nvPr>
        </p:nvSpPr>
        <p:spPr/>
        <p:txBody>
          <a:bodyPr/>
          <a:lstStyle/>
          <a:p>
            <a:endParaRPr lang="en-US" dirty="0"/>
          </a:p>
        </p:txBody>
      </p:sp>
      <p:sp>
        <p:nvSpPr>
          <p:cNvPr id="7" name="Content Placeholder 6"/>
          <p:cNvSpPr>
            <a:spLocks noGrp="1"/>
          </p:cNvSpPr>
          <p:nvPr>
            <p:ph sz="half" idx="2"/>
          </p:nvPr>
        </p:nvSpPr>
        <p:spPr>
          <a:xfrm>
            <a:off x="4114800" y="1295400"/>
            <a:ext cx="4876800" cy="5096256"/>
          </a:xfrm>
        </p:spPr>
        <p:txBody>
          <a:bodyPr/>
          <a:lstStyle/>
          <a:p>
            <a:pPr marL="0" indent="0">
              <a:buNone/>
            </a:pPr>
            <a:r>
              <a:rPr lang="en-US" dirty="0" smtClean="0"/>
              <a:t>     State Tax Commission</a:t>
            </a:r>
          </a:p>
          <a:p>
            <a:pPr marL="0" indent="0">
              <a:buNone/>
            </a:pPr>
            <a:r>
              <a:rPr lang="en-US" sz="1600" b="1" dirty="0" smtClean="0">
                <a:latin typeface="Arial" pitchFamily="34" charset="0"/>
                <a:cs typeface="Arial" pitchFamily="34" charset="0"/>
              </a:rPr>
              <a:t>         </a:t>
            </a:r>
            <a:r>
              <a:rPr lang="en-US" sz="1400" b="1" dirty="0" smtClean="0">
                <a:latin typeface="Arial" pitchFamily="34" charset="0"/>
                <a:cs typeface="Arial" pitchFamily="34" charset="0"/>
              </a:rPr>
              <a:t>BULLETIN NO. 13 OF 2012</a:t>
            </a:r>
          </a:p>
          <a:p>
            <a:pPr marL="0" indent="0">
              <a:buNone/>
            </a:pPr>
            <a:r>
              <a:rPr lang="en-US" sz="1400" b="1" dirty="0" smtClean="0">
                <a:latin typeface="Arial" pitchFamily="34" charset="0"/>
                <a:cs typeface="Arial" pitchFamily="34" charset="0"/>
              </a:rPr>
              <a:t>           INFLATION RATE</a:t>
            </a:r>
          </a:p>
          <a:p>
            <a:pPr marL="0" indent="0">
              <a:buNone/>
            </a:pPr>
            <a:r>
              <a:rPr lang="en-US" sz="1400" b="1" dirty="0" smtClean="0">
                <a:latin typeface="Arial" pitchFamily="34" charset="0"/>
                <a:cs typeface="Arial" pitchFamily="34" charset="0"/>
              </a:rPr>
              <a:t>           OCTOBER 30, 2012</a:t>
            </a:r>
          </a:p>
          <a:p>
            <a:pPr marL="0" indent="0">
              <a:buNone/>
            </a:pPr>
            <a:endParaRPr lang="en-US" sz="1600" b="1" dirty="0">
              <a:latin typeface="Arial" pitchFamily="34" charset="0"/>
              <a:cs typeface="Arial" pitchFamily="34" charset="0"/>
            </a:endParaRPr>
          </a:p>
          <a:p>
            <a:pPr marL="0" indent="0">
              <a:buNone/>
            </a:pPr>
            <a:endParaRPr lang="en-US" sz="1600" b="1" dirty="0">
              <a:latin typeface="Arial" pitchFamily="34" charset="0"/>
              <a:cs typeface="Arial" pitchFamily="34" charset="0"/>
            </a:endParaRPr>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1496521"/>
            <a:ext cx="3581400" cy="4980479"/>
          </a:xfrm>
          <a:prstGeom prst="rect">
            <a:avLst/>
          </a:prstGeom>
          <a:noFill/>
          <a:ln w="38100">
            <a:solidFill>
              <a:schemeClr val="bg1">
                <a:lumMod val="9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 y="1371600"/>
            <a:ext cx="3810000" cy="52577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fld id="{7035B472-F28C-46A2-9CA4-17A72E17B526}" type="slidenum">
              <a:rPr lang="en-US" smtClean="0"/>
              <a:pPr/>
              <a:t>8</a:t>
            </a:fld>
            <a:endParaRPr lang="en-US"/>
          </a:p>
        </p:txBody>
      </p:sp>
      <p:pic>
        <p:nvPicPr>
          <p:cNvPr id="3"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0869" y="1389993"/>
            <a:ext cx="4038600" cy="533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13250" y="2819400"/>
            <a:ext cx="4578350" cy="396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3" name="Straight Arrow Connector 12"/>
          <p:cNvCxnSpPr/>
          <p:nvPr/>
        </p:nvCxnSpPr>
        <p:spPr>
          <a:xfrm flipV="1">
            <a:off x="3505200" y="2133600"/>
            <a:ext cx="1143000" cy="381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3200400" y="6019800"/>
            <a:ext cx="3352800" cy="457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58064658"/>
      </p:ext>
    </p:extLst>
  </p:cSld>
  <p:clrMapOvr>
    <a:masterClrMapping/>
  </p:clrMapOvr>
  <p:transition spd="med">
    <p:wheel/>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381000"/>
            <a:ext cx="8229600" cy="990600"/>
          </a:xfrm>
        </p:spPr>
        <p:txBody>
          <a:bodyPr>
            <a:normAutofit/>
          </a:bodyPr>
          <a:lstStyle/>
          <a:p>
            <a:r>
              <a:rPr lang="en-US" sz="4800" dirty="0" smtClean="0"/>
              <a:t>IRM – Inflation Rate Multiplier</a:t>
            </a:r>
            <a:endParaRPr lang="en-US" sz="4800" dirty="0"/>
          </a:p>
        </p:txBody>
      </p:sp>
      <p:sp>
        <p:nvSpPr>
          <p:cNvPr id="4" name="Content Placeholder 3"/>
          <p:cNvSpPr>
            <a:spLocks noGrp="1"/>
          </p:cNvSpPr>
          <p:nvPr>
            <p:ph sz="half" idx="2"/>
          </p:nvPr>
        </p:nvSpPr>
        <p:spPr>
          <a:xfrm>
            <a:off x="6629400" y="1447800"/>
            <a:ext cx="2057400" cy="5410200"/>
          </a:xfrm>
        </p:spPr>
        <p:txBody>
          <a:bodyPr>
            <a:normAutofit fontScale="92500" lnSpcReduction="10000"/>
          </a:bodyPr>
          <a:lstStyle/>
          <a:p>
            <a:pPr marL="514350" indent="-514350" algn="ctr">
              <a:buAutoNum type="arabicPlain" startAt="1995"/>
            </a:pPr>
            <a:r>
              <a:rPr lang="en-US" sz="1600" dirty="0" smtClean="0"/>
              <a:t>2.6%</a:t>
            </a:r>
          </a:p>
          <a:p>
            <a:pPr marL="514350" indent="-514350" algn="ctr">
              <a:buAutoNum type="arabicPlain" startAt="1995"/>
            </a:pPr>
            <a:r>
              <a:rPr lang="en-US" sz="1600" dirty="0" smtClean="0"/>
              <a:t>2.8%</a:t>
            </a:r>
          </a:p>
          <a:p>
            <a:pPr marL="514350" indent="-514350" algn="ctr">
              <a:buAutoNum type="arabicPlain" startAt="1995"/>
            </a:pPr>
            <a:r>
              <a:rPr lang="en-US" sz="1600" dirty="0" smtClean="0"/>
              <a:t>2.8%</a:t>
            </a:r>
          </a:p>
          <a:p>
            <a:pPr marL="514350" indent="-514350" algn="ctr">
              <a:buAutoNum type="arabicPlain" startAt="1995"/>
            </a:pPr>
            <a:r>
              <a:rPr lang="en-US" sz="1600" dirty="0" smtClean="0"/>
              <a:t>2.7%</a:t>
            </a:r>
          </a:p>
          <a:p>
            <a:pPr marL="514350" indent="-514350" algn="ctr">
              <a:buAutoNum type="arabicPlain" startAt="1995"/>
            </a:pPr>
            <a:r>
              <a:rPr lang="en-US" sz="1600" dirty="0" smtClean="0"/>
              <a:t>1.6%</a:t>
            </a:r>
          </a:p>
          <a:p>
            <a:pPr marL="514350" indent="-514350" algn="ctr">
              <a:buAutoNum type="arabicPlain" startAt="1995"/>
            </a:pPr>
            <a:r>
              <a:rPr lang="en-US" sz="1600" dirty="0" smtClean="0"/>
              <a:t>1.9%</a:t>
            </a:r>
          </a:p>
          <a:p>
            <a:pPr marL="514350" indent="-514350" algn="ctr">
              <a:buAutoNum type="arabicPlain" startAt="1995"/>
            </a:pPr>
            <a:r>
              <a:rPr lang="en-US" sz="1600" dirty="0" smtClean="0"/>
              <a:t>3.2%</a:t>
            </a:r>
          </a:p>
          <a:p>
            <a:pPr marL="514350" indent="-514350" algn="ctr">
              <a:buAutoNum type="arabicPlain" startAt="1995"/>
            </a:pPr>
            <a:r>
              <a:rPr lang="en-US" sz="1600" dirty="0" smtClean="0"/>
              <a:t>3.2%</a:t>
            </a:r>
          </a:p>
          <a:p>
            <a:pPr marL="514350" indent="-514350" algn="ctr">
              <a:buAutoNum type="arabicPlain" startAt="1995"/>
            </a:pPr>
            <a:r>
              <a:rPr lang="en-US" sz="1600" dirty="0" smtClean="0"/>
              <a:t>1.5%</a:t>
            </a:r>
          </a:p>
          <a:p>
            <a:pPr marL="514350" indent="-514350" algn="ctr">
              <a:buAutoNum type="arabicPlain" startAt="1995"/>
            </a:pPr>
            <a:r>
              <a:rPr lang="en-US" sz="1600" dirty="0" smtClean="0"/>
              <a:t>2.3%</a:t>
            </a:r>
          </a:p>
          <a:p>
            <a:pPr marL="514350" indent="-514350" algn="ctr">
              <a:buAutoNum type="arabicPlain" startAt="1995"/>
            </a:pPr>
            <a:r>
              <a:rPr lang="en-US" sz="1600" dirty="0" smtClean="0"/>
              <a:t>2.3%</a:t>
            </a:r>
          </a:p>
          <a:p>
            <a:pPr marL="514350" indent="-514350" algn="ctr">
              <a:buAutoNum type="arabicPlain" startAt="1995"/>
            </a:pPr>
            <a:r>
              <a:rPr lang="en-US" sz="1600" dirty="0" smtClean="0"/>
              <a:t>3.3%</a:t>
            </a:r>
          </a:p>
          <a:p>
            <a:pPr marL="514350" indent="-514350" algn="ctr">
              <a:buAutoNum type="arabicPlain" startAt="1995"/>
            </a:pPr>
            <a:r>
              <a:rPr lang="en-US" sz="1600" dirty="0" smtClean="0"/>
              <a:t>3.7%</a:t>
            </a:r>
          </a:p>
          <a:p>
            <a:pPr marL="514350" indent="-514350" algn="ctr">
              <a:buAutoNum type="arabicPlain" startAt="1995"/>
            </a:pPr>
            <a:r>
              <a:rPr lang="en-US" sz="1600" dirty="0" smtClean="0"/>
              <a:t>2.3%</a:t>
            </a:r>
          </a:p>
          <a:p>
            <a:pPr marL="514350" indent="-514350" algn="ctr">
              <a:buAutoNum type="arabicPlain" startAt="1995"/>
            </a:pPr>
            <a:r>
              <a:rPr lang="en-US" sz="1600" dirty="0" smtClean="0"/>
              <a:t>4.4%</a:t>
            </a:r>
          </a:p>
          <a:p>
            <a:pPr marL="514350" indent="-514350" algn="ctr">
              <a:buAutoNum type="arabicPlain" startAt="1995"/>
            </a:pPr>
            <a:r>
              <a:rPr lang="en-US" sz="1600" dirty="0" smtClean="0"/>
              <a:t>-0.3%</a:t>
            </a:r>
          </a:p>
          <a:p>
            <a:pPr marL="514350" indent="-514350" algn="ctr">
              <a:buAutoNum type="arabicPlain" startAt="1995"/>
            </a:pPr>
            <a:r>
              <a:rPr lang="en-US" sz="1600" dirty="0" smtClean="0"/>
              <a:t>1.7%</a:t>
            </a:r>
          </a:p>
          <a:p>
            <a:pPr marL="514350" indent="-514350" algn="ctr">
              <a:buAutoNum type="arabicPlain" startAt="1995"/>
            </a:pPr>
            <a:r>
              <a:rPr lang="en-US" sz="1600" dirty="0" smtClean="0"/>
              <a:t>2.7%</a:t>
            </a:r>
          </a:p>
          <a:p>
            <a:pPr marL="514350" indent="-514350" algn="ctr">
              <a:buAutoNum type="arabicPlain" startAt="1995"/>
            </a:pPr>
            <a:r>
              <a:rPr lang="en-US" sz="1600" dirty="0" smtClean="0"/>
              <a:t>2.4% </a:t>
            </a:r>
          </a:p>
          <a:p>
            <a:pPr marL="0" indent="0" algn="ctr">
              <a:buNone/>
            </a:pPr>
            <a:r>
              <a:rPr lang="en-US" sz="1600" dirty="0" smtClean="0"/>
              <a:t>     </a:t>
            </a:r>
          </a:p>
          <a:p>
            <a:pPr marL="514350" indent="-514350">
              <a:buAutoNum type="arabicPlain" startAt="1995"/>
            </a:pPr>
            <a:endParaRPr lang="en-US" sz="1200" dirty="0" smtClean="0"/>
          </a:p>
          <a:p>
            <a:pPr marL="0" indent="0">
              <a:buNone/>
            </a:pPr>
            <a:endParaRPr lang="en-US" sz="1200" dirty="0"/>
          </a:p>
        </p:txBody>
      </p:sp>
      <p:sp>
        <p:nvSpPr>
          <p:cNvPr id="6" name="TextBox 5"/>
          <p:cNvSpPr txBox="1"/>
          <p:nvPr/>
        </p:nvSpPr>
        <p:spPr>
          <a:xfrm>
            <a:off x="304800" y="2209800"/>
            <a:ext cx="6248400" cy="2384524"/>
          </a:xfrm>
          <a:prstGeom prst="rect">
            <a:avLst/>
          </a:prstGeom>
          <a:noFill/>
          <a:ln w="57150">
            <a:solidFill>
              <a:schemeClr val="bg1">
                <a:lumMod val="65000"/>
              </a:schemeClr>
            </a:solidFill>
          </a:ln>
          <a:effectLst>
            <a:innerShdw blurRad="63500" dist="50800">
              <a:prstClr val="black">
                <a:alpha val="50000"/>
              </a:prstClr>
            </a:innerShdw>
          </a:effectLst>
          <a:scene3d>
            <a:camera prst="orthographicFront"/>
            <a:lightRig rig="threePt" dir="t"/>
          </a:scene3d>
          <a:sp3d>
            <a:bevelT w="114300" prst="artDeco"/>
          </a:sp3d>
        </p:spPr>
        <p:txBody>
          <a:bodyPr wrap="square" rtlCol="0">
            <a:spAutoFit/>
          </a:bodyPr>
          <a:lstStyle/>
          <a:p>
            <a:endParaRPr lang="en-US" dirty="0" smtClean="0"/>
          </a:p>
          <a:p>
            <a:endParaRPr lang="en-US" dirty="0" smtClean="0"/>
          </a:p>
          <a:p>
            <a:r>
              <a:rPr lang="en-US" dirty="0" smtClean="0"/>
              <a:t>Taxable Value Calculations are derived by using</a:t>
            </a:r>
          </a:p>
          <a:p>
            <a:r>
              <a:rPr lang="en-US" dirty="0" smtClean="0"/>
              <a:t>IRM/CPI percentages. This has been mandated since the introduction of proposal “A” in 1994. IRM/CPI is calculated by the US Department of Labor. </a:t>
            </a:r>
            <a:r>
              <a:rPr lang="en-US" dirty="0" smtClean="0">
                <a:hlinkClick r:id="rId2"/>
              </a:rPr>
              <a:t>http://www.bls.gov/cpi</a:t>
            </a:r>
            <a:endParaRPr lang="en-US" dirty="0" smtClean="0"/>
          </a:p>
          <a:p>
            <a:r>
              <a:rPr lang="en-US" dirty="0" smtClean="0"/>
              <a:t> </a:t>
            </a:r>
          </a:p>
          <a:p>
            <a:endParaRPr lang="en-US" dirty="0"/>
          </a:p>
        </p:txBody>
      </p:sp>
      <p:sp>
        <p:nvSpPr>
          <p:cNvPr id="3" name="Slide Number Placeholder 2"/>
          <p:cNvSpPr>
            <a:spLocks noGrp="1"/>
          </p:cNvSpPr>
          <p:nvPr>
            <p:ph type="sldNum" sz="quarter" idx="12"/>
          </p:nvPr>
        </p:nvSpPr>
        <p:spPr/>
        <p:txBody>
          <a:bodyPr/>
          <a:lstStyle/>
          <a:p>
            <a:fld id="{7035B472-F28C-46A2-9CA4-17A72E17B526}" type="slidenum">
              <a:rPr lang="en-US" smtClean="0"/>
              <a:pPr/>
              <a:t>9</a:t>
            </a:fld>
            <a:endParaRPr lang="en-US"/>
          </a:p>
        </p:txBody>
      </p:sp>
    </p:spTree>
    <p:extLst>
      <p:ext uri="{BB962C8B-B14F-4D97-AF65-F5344CB8AC3E}">
        <p14:creationId xmlns:p14="http://schemas.microsoft.com/office/powerpoint/2010/main" val="3534489369"/>
      </p:ext>
    </p:extLst>
  </p:cSld>
  <p:clrMapOvr>
    <a:masterClrMapping/>
  </p:clrMapOvr>
  <p:transition spd="med">
    <p:wipe dir="u"/>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larity">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Equity</Template>
  <TotalTime>3058</TotalTime>
  <Words>3683</Words>
  <Application>Microsoft Office PowerPoint</Application>
  <PresentationFormat>On-screen Show (4:3)</PresentationFormat>
  <Paragraphs>785</Paragraphs>
  <Slides>48</Slides>
  <Notes>1</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48</vt:i4>
      </vt:variant>
    </vt:vector>
  </HeadingPairs>
  <TitlesOfParts>
    <vt:vector size="50" baseType="lpstr">
      <vt:lpstr>Clarity</vt:lpstr>
      <vt:lpstr>Worksheet</vt:lpstr>
      <vt:lpstr>PowerPoint Presentation</vt:lpstr>
      <vt:lpstr>PowerPoint Presentation</vt:lpstr>
      <vt:lpstr>PowerPoint Presentation</vt:lpstr>
      <vt:lpstr>PowerPoint Presentation</vt:lpstr>
      <vt:lpstr>PowerPoint Presentation</vt:lpstr>
      <vt:lpstr>PowerPoint Presentation</vt:lpstr>
      <vt:lpstr>2013 ASSESSMENT CHANGE NOTICE</vt:lpstr>
      <vt:lpstr>IRM – 2013 Inflation Rate Multiplier</vt:lpstr>
      <vt:lpstr>IRM – Inflation Rate Multiplier</vt:lpstr>
      <vt:lpstr>PowerPoint Presentation</vt:lpstr>
      <vt:lpstr>IRM and Proposal “A”</vt:lpstr>
      <vt:lpstr>IRM and Proposal “A”</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Where to find sales data?</vt:lpstr>
      <vt:lpstr>Township Website</vt:lpstr>
      <vt:lpstr>PowerPoint Presentation</vt:lpstr>
      <vt:lpstr>PowerPoint Presentation</vt:lpstr>
      <vt:lpstr>Final Preparation for MBOR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Outcomes of the MBOR</vt:lpstr>
      <vt:lpstr>MTT for Home Owners</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Property Assessment Seminar</dc:title>
  <dc:creator>Beslock, Sharon</dc:creator>
  <cp:lastModifiedBy>JKethe</cp:lastModifiedBy>
  <cp:revision>201</cp:revision>
  <cp:lastPrinted>2011-11-28T16:27:08Z</cp:lastPrinted>
  <dcterms:created xsi:type="dcterms:W3CDTF">2011-08-17T13:59:54Z</dcterms:created>
  <dcterms:modified xsi:type="dcterms:W3CDTF">2013-02-14T11:42:58Z</dcterms:modified>
</cp:coreProperties>
</file>